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sldIdLst>
    <p:sldId id="256" r:id="rId2"/>
    <p:sldId id="305" r:id="rId3"/>
    <p:sldId id="257" r:id="rId4"/>
    <p:sldId id="258" r:id="rId5"/>
    <p:sldId id="259" r:id="rId6"/>
    <p:sldId id="260" r:id="rId7"/>
    <p:sldId id="261" r:id="rId8"/>
    <p:sldId id="262" r:id="rId9"/>
    <p:sldId id="296" r:id="rId10"/>
    <p:sldId id="263" r:id="rId11"/>
    <p:sldId id="264" r:id="rId12"/>
    <p:sldId id="265" r:id="rId13"/>
    <p:sldId id="266" r:id="rId14"/>
    <p:sldId id="297" r:id="rId15"/>
    <p:sldId id="267" r:id="rId16"/>
    <p:sldId id="268" r:id="rId17"/>
    <p:sldId id="269" r:id="rId18"/>
    <p:sldId id="270" r:id="rId19"/>
    <p:sldId id="303" r:id="rId20"/>
    <p:sldId id="271" r:id="rId21"/>
    <p:sldId id="298" r:id="rId22"/>
    <p:sldId id="272" r:id="rId23"/>
    <p:sldId id="273" r:id="rId24"/>
    <p:sldId id="274" r:id="rId25"/>
    <p:sldId id="275" r:id="rId26"/>
    <p:sldId id="276" r:id="rId27"/>
    <p:sldId id="299" r:id="rId28"/>
    <p:sldId id="277" r:id="rId29"/>
    <p:sldId id="278" r:id="rId30"/>
    <p:sldId id="279" r:id="rId31"/>
    <p:sldId id="280" r:id="rId32"/>
    <p:sldId id="300" r:id="rId33"/>
    <p:sldId id="281" r:id="rId34"/>
    <p:sldId id="282" r:id="rId35"/>
    <p:sldId id="283" r:id="rId36"/>
    <p:sldId id="284" r:id="rId37"/>
    <p:sldId id="304" r:id="rId38"/>
    <p:sldId id="285" r:id="rId39"/>
    <p:sldId id="286" r:id="rId40"/>
    <p:sldId id="287" r:id="rId41"/>
    <p:sldId id="301" r:id="rId42"/>
    <p:sldId id="288" r:id="rId43"/>
    <p:sldId id="289" r:id="rId44"/>
    <p:sldId id="290" r:id="rId45"/>
    <p:sldId id="291" r:id="rId46"/>
    <p:sldId id="292" r:id="rId47"/>
    <p:sldId id="293" r:id="rId48"/>
    <p:sldId id="294" r:id="rId49"/>
    <p:sldId id="302" r:id="rId50"/>
    <p:sldId id="295" r:id="rId51"/>
  </p:sldIdLst>
  <p:sldSz cx="9144000" cy="5143500" type="screen16x9"/>
  <p:notesSz cx="7007225" cy="928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9594" autoAdjust="0"/>
  </p:normalViewPr>
  <p:slideViewPr>
    <p:cSldViewPr>
      <p:cViewPr varScale="1">
        <p:scale>
          <a:sx n="102" d="100"/>
          <a:sy n="102" d="100"/>
        </p:scale>
        <p:origin x="907" y="8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A55F80-3516-474C-BD04-193BF049FBF4}"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C5E65298-45BA-4BCF-8635-40B5FEAAFECD}">
      <dgm:prSet phldrT="[Text]"/>
      <dgm:spPr/>
      <dgm:t>
        <a:bodyPr/>
        <a:lstStyle/>
        <a:p>
          <a:r>
            <a:rPr lang="en-US" dirty="0"/>
            <a:t>Rational Numbers – </a:t>
          </a:r>
          <a:r>
            <a:rPr lang="en-US" dirty="0">
              <a:solidFill>
                <a:srgbClr val="FFFF00"/>
              </a:solidFill>
            </a:rPr>
            <a:t>Can be written as fractions</a:t>
          </a:r>
        </a:p>
      </dgm:t>
    </dgm:pt>
    <dgm:pt modelId="{4F4CEC4F-8E37-4110-BA62-16C73C449960}" type="parTrans" cxnId="{5906CD0B-2C7B-4175-A682-90D846D3DD0D}">
      <dgm:prSet/>
      <dgm:spPr/>
      <dgm:t>
        <a:bodyPr/>
        <a:lstStyle/>
        <a:p>
          <a:endParaRPr lang="en-US"/>
        </a:p>
      </dgm:t>
    </dgm:pt>
    <dgm:pt modelId="{608DA227-F43C-466F-A563-19B406E8BB86}" type="sibTrans" cxnId="{5906CD0B-2C7B-4175-A682-90D846D3DD0D}">
      <dgm:prSet/>
      <dgm:spPr/>
      <dgm:t>
        <a:bodyPr/>
        <a:lstStyle/>
        <a:p>
          <a:endParaRPr lang="en-US"/>
        </a:p>
      </dgm:t>
    </dgm:pt>
    <dgm:pt modelId="{8B30E453-7560-483B-8F06-AAA050772B3A}">
      <dgm:prSet phldrT="[Text]">
        <dgm:style>
          <a:lnRef idx="1">
            <a:schemeClr val="accent4"/>
          </a:lnRef>
          <a:fillRef idx="2">
            <a:schemeClr val="accent4"/>
          </a:fillRef>
          <a:effectRef idx="1">
            <a:schemeClr val="accent4"/>
          </a:effectRef>
          <a:fontRef idx="minor">
            <a:schemeClr val="dk1"/>
          </a:fontRef>
        </dgm:style>
      </dgm:prSet>
      <dgm:spPr/>
      <dgm:t>
        <a:bodyPr/>
        <a:lstStyle/>
        <a:p>
          <a:r>
            <a:rPr lang="en-US" dirty="0"/>
            <a:t>Integers – </a:t>
          </a:r>
          <a:r>
            <a:rPr lang="en-US" dirty="0">
              <a:solidFill>
                <a:srgbClr val="0070C0"/>
              </a:solidFill>
            </a:rPr>
            <a:t>No decimals</a:t>
          </a:r>
        </a:p>
      </dgm:t>
    </dgm:pt>
    <dgm:pt modelId="{3B30E215-821C-4031-9B63-2A362CCEEFDD}" type="parTrans" cxnId="{C9BF78EA-BA12-4D8C-82FA-F57D5EC7799F}">
      <dgm:prSet/>
      <dgm:spPr/>
      <dgm:t>
        <a:bodyPr/>
        <a:lstStyle/>
        <a:p>
          <a:endParaRPr lang="en-US"/>
        </a:p>
      </dgm:t>
    </dgm:pt>
    <dgm:pt modelId="{430F1A6E-D2FC-4220-84C8-339B5465CF04}" type="sibTrans" cxnId="{C9BF78EA-BA12-4D8C-82FA-F57D5EC7799F}">
      <dgm:prSet/>
      <dgm:spPr/>
      <dgm:t>
        <a:bodyPr/>
        <a:lstStyle/>
        <a:p>
          <a:endParaRPr lang="en-US"/>
        </a:p>
      </dgm:t>
    </dgm:pt>
    <dgm:pt modelId="{BA875C7E-5827-4DC9-A0DE-58E2A8369DFB}">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a:t>Whole Numbers – </a:t>
          </a:r>
          <a:r>
            <a:rPr lang="en-US" dirty="0">
              <a:solidFill>
                <a:srgbClr val="FFFF00"/>
              </a:solidFill>
            </a:rPr>
            <a:t>Non-negative</a:t>
          </a:r>
        </a:p>
      </dgm:t>
    </dgm:pt>
    <dgm:pt modelId="{9F352259-FBA7-4BC1-93F7-56807281E192}" type="parTrans" cxnId="{2712F24C-1F6D-4463-A5F0-410AC3F8A838}">
      <dgm:prSet/>
      <dgm:spPr/>
      <dgm:t>
        <a:bodyPr/>
        <a:lstStyle/>
        <a:p>
          <a:endParaRPr lang="en-US"/>
        </a:p>
      </dgm:t>
    </dgm:pt>
    <dgm:pt modelId="{2E2E400F-3557-451F-A065-A8329BCB45B5}" type="sibTrans" cxnId="{2712F24C-1F6D-4463-A5F0-410AC3F8A838}">
      <dgm:prSet/>
      <dgm:spPr/>
      <dgm:t>
        <a:bodyPr/>
        <a:lstStyle/>
        <a:p>
          <a:endParaRPr lang="en-US"/>
        </a:p>
      </dgm:t>
    </dgm:pt>
    <dgm:pt modelId="{3057AE8A-2AD9-4CB3-A7FB-E81EEAD1C919}">
      <dgm:prSet phldrT="[Text]"/>
      <dgm:spPr/>
      <dgm:t>
        <a:bodyPr/>
        <a:lstStyle/>
        <a:p>
          <a:r>
            <a:rPr lang="en-US" dirty="0"/>
            <a:t>½ = 0.5</a:t>
          </a:r>
        </a:p>
      </dgm:t>
    </dgm:pt>
    <dgm:pt modelId="{42803BC6-5BA3-4BCD-8577-F762622BA0AF}" type="parTrans" cxnId="{E993C577-4831-48B6-A13E-EA6BB4CAADE1}">
      <dgm:prSet/>
      <dgm:spPr/>
      <dgm:t>
        <a:bodyPr/>
        <a:lstStyle/>
        <a:p>
          <a:endParaRPr lang="en-US"/>
        </a:p>
      </dgm:t>
    </dgm:pt>
    <dgm:pt modelId="{D30AF09E-00EB-4C1D-B953-7AD02558DCA3}" type="sibTrans" cxnId="{E993C577-4831-48B6-A13E-EA6BB4CAADE1}">
      <dgm:prSet/>
      <dgm:spPr/>
      <dgm:t>
        <a:bodyPr/>
        <a:lstStyle/>
        <a:p>
          <a:endParaRPr lang="en-US"/>
        </a:p>
      </dgm:t>
    </dgm:pt>
    <dgm:pt modelId="{DEBF9282-6312-449A-8B6C-1BCBB7B72E5D}">
      <dgm:prSet phldrT="[Text]"/>
      <dgm:spPr/>
      <dgm:t>
        <a:bodyPr/>
        <a:lstStyle/>
        <a:p>
          <a:r>
            <a:rPr lang="en-US" dirty="0"/>
            <a:t>2/3 = .666…</a:t>
          </a:r>
        </a:p>
      </dgm:t>
    </dgm:pt>
    <dgm:pt modelId="{A79B7773-C01A-48C1-9E28-E79233B0B187}" type="parTrans" cxnId="{222F08E4-C895-4338-A454-192D53DA5A44}">
      <dgm:prSet/>
      <dgm:spPr/>
      <dgm:t>
        <a:bodyPr/>
        <a:lstStyle/>
        <a:p>
          <a:endParaRPr lang="en-US"/>
        </a:p>
      </dgm:t>
    </dgm:pt>
    <dgm:pt modelId="{D7EFAEAE-E87B-40C4-9D0F-4F1281F1230C}" type="sibTrans" cxnId="{222F08E4-C895-4338-A454-192D53DA5A44}">
      <dgm:prSet/>
      <dgm:spPr/>
      <dgm:t>
        <a:bodyPr/>
        <a:lstStyle/>
        <a:p>
          <a:endParaRPr lang="en-US"/>
        </a:p>
      </dgm:t>
    </dgm:pt>
    <dgm:pt modelId="{EEE7DC90-98E5-4FCD-99D5-00FD996E644D}">
      <dgm:prSet phldrT="[Text]"/>
      <dgm:spPr/>
      <dgm:t>
        <a:bodyPr/>
        <a:lstStyle/>
        <a:p>
          <a:r>
            <a:rPr lang="en-US" dirty="0"/>
            <a:t>-3</a:t>
          </a:r>
        </a:p>
      </dgm:t>
    </dgm:pt>
    <dgm:pt modelId="{08EBC46B-4AC9-4086-9AB1-5223154196BF}" type="parTrans" cxnId="{3D536C51-1BC3-495C-8B56-EC0E4A7E5272}">
      <dgm:prSet/>
      <dgm:spPr/>
      <dgm:t>
        <a:bodyPr/>
        <a:lstStyle/>
        <a:p>
          <a:endParaRPr lang="en-US"/>
        </a:p>
      </dgm:t>
    </dgm:pt>
    <dgm:pt modelId="{CFECC0A7-E9A6-4277-835D-AE9EA2C10F6C}" type="sibTrans" cxnId="{3D536C51-1BC3-495C-8B56-EC0E4A7E5272}">
      <dgm:prSet/>
      <dgm:spPr/>
      <dgm:t>
        <a:bodyPr/>
        <a:lstStyle/>
        <a:p>
          <a:endParaRPr lang="en-US"/>
        </a:p>
      </dgm:t>
    </dgm:pt>
    <dgm:pt modelId="{E3D6E36C-FF88-44E6-B1FD-0C5EB4219A88}">
      <dgm:prSet phldrT="[Text]"/>
      <dgm:spPr/>
      <dgm:t>
        <a:bodyPr/>
        <a:lstStyle/>
        <a:p>
          <a:r>
            <a:rPr lang="en-US" dirty="0"/>
            <a:t>5</a:t>
          </a:r>
        </a:p>
      </dgm:t>
    </dgm:pt>
    <dgm:pt modelId="{277456CA-5F78-4BE9-9D69-E38CB5816D84}" type="parTrans" cxnId="{46880359-A71C-4330-984F-94FC385E3AEB}">
      <dgm:prSet/>
      <dgm:spPr/>
      <dgm:t>
        <a:bodyPr/>
        <a:lstStyle/>
        <a:p>
          <a:endParaRPr lang="en-US"/>
        </a:p>
      </dgm:t>
    </dgm:pt>
    <dgm:pt modelId="{47FDA427-0413-4908-84DD-A225E46E0245}" type="sibTrans" cxnId="{46880359-A71C-4330-984F-94FC385E3AEB}">
      <dgm:prSet/>
      <dgm:spPr/>
      <dgm:t>
        <a:bodyPr/>
        <a:lstStyle/>
        <a:p>
          <a:endParaRPr lang="en-US"/>
        </a:p>
      </dgm:t>
    </dgm:pt>
    <dgm:pt modelId="{7A65D8B3-969F-4E2C-872D-C8A88543F9A8}">
      <dgm:prSet phldrT="[Text]"/>
      <dgm:spPr/>
      <dgm:t>
        <a:bodyPr/>
        <a:lstStyle/>
        <a:p>
          <a:r>
            <a:rPr lang="en-US"/>
            <a:t>0</a:t>
          </a:r>
          <a:endParaRPr lang="en-US" dirty="0"/>
        </a:p>
      </dgm:t>
    </dgm:pt>
    <dgm:pt modelId="{7F668778-FB7E-4066-B86B-26FEC1CC0A80}" type="parTrans" cxnId="{9E6B92F8-D78B-48A8-B9A1-F0E2C08FBD57}">
      <dgm:prSet/>
      <dgm:spPr/>
      <dgm:t>
        <a:bodyPr/>
        <a:lstStyle/>
        <a:p>
          <a:endParaRPr lang="en-US"/>
        </a:p>
      </dgm:t>
    </dgm:pt>
    <dgm:pt modelId="{83E435D1-596D-4046-BCC6-A2BB4C56C8A4}" type="sibTrans" cxnId="{9E6B92F8-D78B-48A8-B9A1-F0E2C08FBD57}">
      <dgm:prSet/>
      <dgm:spPr/>
      <dgm:t>
        <a:bodyPr/>
        <a:lstStyle/>
        <a:p>
          <a:endParaRPr lang="en-US"/>
        </a:p>
      </dgm:t>
    </dgm:pt>
    <dgm:pt modelId="{C46D47F7-6C51-4834-9B61-55CACA45FB06}">
      <dgm:prSet phldrT="[Text]"/>
      <dgm:spPr/>
      <dgm:t>
        <a:bodyPr/>
        <a:lstStyle/>
        <a:p>
          <a:r>
            <a:rPr lang="en-US" dirty="0"/>
            <a:t>0</a:t>
          </a:r>
        </a:p>
      </dgm:t>
    </dgm:pt>
    <dgm:pt modelId="{83014DAF-FA9D-4262-8752-3000E875FEEB}" type="parTrans" cxnId="{4E5E45E4-FD18-49DA-8445-294FFE0BAAFA}">
      <dgm:prSet/>
      <dgm:spPr/>
      <dgm:t>
        <a:bodyPr/>
        <a:lstStyle/>
        <a:p>
          <a:endParaRPr lang="en-US"/>
        </a:p>
      </dgm:t>
    </dgm:pt>
    <dgm:pt modelId="{A216547D-B44D-4FE1-8760-06DC12025252}" type="sibTrans" cxnId="{4E5E45E4-FD18-49DA-8445-294FFE0BAAFA}">
      <dgm:prSet/>
      <dgm:spPr/>
      <dgm:t>
        <a:bodyPr/>
        <a:lstStyle/>
        <a:p>
          <a:endParaRPr lang="en-US"/>
        </a:p>
      </dgm:t>
    </dgm:pt>
    <dgm:pt modelId="{48D7470F-6792-47DC-BD19-8648CF0B7D95}">
      <dgm:prSet phldrT="[Text]"/>
      <dgm:spPr/>
      <dgm:t>
        <a:bodyPr/>
        <a:lstStyle/>
        <a:p>
          <a:r>
            <a:rPr lang="en-US" dirty="0"/>
            <a:t>1</a:t>
          </a:r>
        </a:p>
      </dgm:t>
    </dgm:pt>
    <dgm:pt modelId="{1C9BD2DB-5441-4860-890D-E71EC6B5EA23}" type="parTrans" cxnId="{87957425-2CB8-40BE-BB0B-C08111318FF1}">
      <dgm:prSet/>
      <dgm:spPr/>
      <dgm:t>
        <a:bodyPr/>
        <a:lstStyle/>
        <a:p>
          <a:endParaRPr lang="en-US"/>
        </a:p>
      </dgm:t>
    </dgm:pt>
    <dgm:pt modelId="{413B05A3-48E2-4432-8685-ED0F5E971996}" type="sibTrans" cxnId="{87957425-2CB8-40BE-BB0B-C08111318FF1}">
      <dgm:prSet/>
      <dgm:spPr/>
      <dgm:t>
        <a:bodyPr/>
        <a:lstStyle/>
        <a:p>
          <a:endParaRPr lang="en-US"/>
        </a:p>
      </dgm:t>
    </dgm:pt>
    <dgm:pt modelId="{624B5E21-BE90-42C2-8DB1-6476BD33BFFB}">
      <dgm:prSet phldrT="[Text]"/>
      <dgm:spPr/>
      <dgm:t>
        <a:bodyPr/>
        <a:lstStyle/>
        <a:p>
          <a:r>
            <a:rPr lang="en-US" dirty="0"/>
            <a:t>2</a:t>
          </a:r>
        </a:p>
      </dgm:t>
    </dgm:pt>
    <dgm:pt modelId="{9FACA6A1-44C1-45D4-BEBB-01937AF93840}" type="parTrans" cxnId="{7E40232A-EAA5-499D-ADBA-4DA544E1A705}">
      <dgm:prSet/>
      <dgm:spPr/>
      <dgm:t>
        <a:bodyPr/>
        <a:lstStyle/>
        <a:p>
          <a:endParaRPr lang="en-US"/>
        </a:p>
      </dgm:t>
    </dgm:pt>
    <dgm:pt modelId="{8D977C1B-CDC5-4BE3-9346-2DCB5CE3F81D}" type="sibTrans" cxnId="{7E40232A-EAA5-499D-ADBA-4DA544E1A705}">
      <dgm:prSet/>
      <dgm:spPr/>
      <dgm:t>
        <a:bodyPr/>
        <a:lstStyle/>
        <a:p>
          <a:endParaRPr lang="en-US"/>
        </a:p>
      </dgm:t>
    </dgm:pt>
    <dgm:pt modelId="{4B81D38D-A933-44B1-92CE-E6A6F08BF259}" type="pres">
      <dgm:prSet presAssocID="{BDA55F80-3516-474C-BD04-193BF049FBF4}" presName="Name0" presStyleCnt="0">
        <dgm:presLayoutVars>
          <dgm:chMax val="3"/>
          <dgm:chPref val="1"/>
          <dgm:dir/>
          <dgm:animLvl val="lvl"/>
          <dgm:resizeHandles/>
        </dgm:presLayoutVars>
      </dgm:prSet>
      <dgm:spPr/>
    </dgm:pt>
    <dgm:pt modelId="{CD9A8062-A745-4D40-8F0B-69F67A7CF91B}" type="pres">
      <dgm:prSet presAssocID="{BDA55F80-3516-474C-BD04-193BF049FBF4}" presName="outerBox" presStyleCnt="0"/>
      <dgm:spPr/>
    </dgm:pt>
    <dgm:pt modelId="{E3537321-9D70-42A1-80B5-172311ECDBDB}" type="pres">
      <dgm:prSet presAssocID="{BDA55F80-3516-474C-BD04-193BF049FBF4}" presName="outerBoxParent" presStyleLbl="node1" presStyleIdx="0" presStyleCnt="3"/>
      <dgm:spPr/>
    </dgm:pt>
    <dgm:pt modelId="{B21E726C-4189-42B4-883B-D987982549DE}" type="pres">
      <dgm:prSet presAssocID="{BDA55F80-3516-474C-BD04-193BF049FBF4}" presName="outerBoxChildren" presStyleCnt="0"/>
      <dgm:spPr/>
    </dgm:pt>
    <dgm:pt modelId="{D6D993CF-C9FD-4F2F-B082-17AF076B7BE5}" type="pres">
      <dgm:prSet presAssocID="{3057AE8A-2AD9-4CB3-A7FB-E81EEAD1C919}" presName="oChild" presStyleLbl="fgAcc1" presStyleIdx="0" presStyleCnt="8">
        <dgm:presLayoutVars>
          <dgm:bulletEnabled val="1"/>
        </dgm:presLayoutVars>
      </dgm:prSet>
      <dgm:spPr/>
    </dgm:pt>
    <dgm:pt modelId="{A57C85F6-BA14-4DAF-A15F-08DD1A8CCEBE}" type="pres">
      <dgm:prSet presAssocID="{D30AF09E-00EB-4C1D-B953-7AD02558DCA3}" presName="outerSibTrans" presStyleCnt="0"/>
      <dgm:spPr/>
    </dgm:pt>
    <dgm:pt modelId="{8821AE8E-19CD-46CA-8DFB-E8DE54836599}" type="pres">
      <dgm:prSet presAssocID="{DEBF9282-6312-449A-8B6C-1BCBB7B72E5D}" presName="oChild" presStyleLbl="fgAcc1" presStyleIdx="1" presStyleCnt="8">
        <dgm:presLayoutVars>
          <dgm:bulletEnabled val="1"/>
        </dgm:presLayoutVars>
      </dgm:prSet>
      <dgm:spPr/>
    </dgm:pt>
    <dgm:pt modelId="{76739C4C-D546-441F-A423-4A895D8B37CD}" type="pres">
      <dgm:prSet presAssocID="{BDA55F80-3516-474C-BD04-193BF049FBF4}" presName="middleBox" presStyleCnt="0"/>
      <dgm:spPr/>
    </dgm:pt>
    <dgm:pt modelId="{716B1DA9-5566-4515-846C-C3FEF1600E9C}" type="pres">
      <dgm:prSet presAssocID="{BDA55F80-3516-474C-BD04-193BF049FBF4}" presName="middleBoxParent" presStyleLbl="node1" presStyleIdx="1" presStyleCnt="3"/>
      <dgm:spPr/>
    </dgm:pt>
    <dgm:pt modelId="{035626C3-27C9-4C50-8FF0-6F01D6D9E1F3}" type="pres">
      <dgm:prSet presAssocID="{BDA55F80-3516-474C-BD04-193BF049FBF4}" presName="middleBoxChildren" presStyleCnt="0"/>
      <dgm:spPr/>
    </dgm:pt>
    <dgm:pt modelId="{7EA4DA23-DB17-45CE-9B33-D53997F731E3}" type="pres">
      <dgm:prSet presAssocID="{EEE7DC90-98E5-4FCD-99D5-00FD996E644D}" presName="mChild" presStyleLbl="fgAcc1" presStyleIdx="2" presStyleCnt="8">
        <dgm:presLayoutVars>
          <dgm:bulletEnabled val="1"/>
        </dgm:presLayoutVars>
      </dgm:prSet>
      <dgm:spPr/>
    </dgm:pt>
    <dgm:pt modelId="{C1868593-DBFF-47DF-B4C5-1AD1D0267B7F}" type="pres">
      <dgm:prSet presAssocID="{CFECC0A7-E9A6-4277-835D-AE9EA2C10F6C}" presName="middleSibTrans" presStyleCnt="0"/>
      <dgm:spPr/>
    </dgm:pt>
    <dgm:pt modelId="{ED663FF3-9AA5-4E03-B5AB-C3F82B9EDB94}" type="pres">
      <dgm:prSet presAssocID="{7A65D8B3-969F-4E2C-872D-C8A88543F9A8}" presName="mChild" presStyleLbl="fgAcc1" presStyleIdx="3" presStyleCnt="8">
        <dgm:presLayoutVars>
          <dgm:bulletEnabled val="1"/>
        </dgm:presLayoutVars>
      </dgm:prSet>
      <dgm:spPr/>
    </dgm:pt>
    <dgm:pt modelId="{84CAD914-AFCD-4F32-B186-A52DC1CD772B}" type="pres">
      <dgm:prSet presAssocID="{83E435D1-596D-4046-BCC6-A2BB4C56C8A4}" presName="middleSibTrans" presStyleCnt="0"/>
      <dgm:spPr/>
    </dgm:pt>
    <dgm:pt modelId="{E1AE2EB8-177C-403F-B0CC-E1EE143E468D}" type="pres">
      <dgm:prSet presAssocID="{E3D6E36C-FF88-44E6-B1FD-0C5EB4219A88}" presName="mChild" presStyleLbl="fgAcc1" presStyleIdx="4" presStyleCnt="8">
        <dgm:presLayoutVars>
          <dgm:bulletEnabled val="1"/>
        </dgm:presLayoutVars>
      </dgm:prSet>
      <dgm:spPr/>
    </dgm:pt>
    <dgm:pt modelId="{5648DF86-B343-4E48-ACD3-B2A80E33ABCA}" type="pres">
      <dgm:prSet presAssocID="{BDA55F80-3516-474C-BD04-193BF049FBF4}" presName="centerBox" presStyleCnt="0"/>
      <dgm:spPr/>
    </dgm:pt>
    <dgm:pt modelId="{66642E7B-F507-4ECE-A46A-914C6FDA6F9B}" type="pres">
      <dgm:prSet presAssocID="{BDA55F80-3516-474C-BD04-193BF049FBF4}" presName="centerBoxParent" presStyleLbl="node1" presStyleIdx="2" presStyleCnt="3"/>
      <dgm:spPr/>
    </dgm:pt>
    <dgm:pt modelId="{FD3E16AB-F5A9-4E0E-AB3F-D2CE64B56399}" type="pres">
      <dgm:prSet presAssocID="{BDA55F80-3516-474C-BD04-193BF049FBF4}" presName="centerBoxChildren" presStyleCnt="0"/>
      <dgm:spPr/>
    </dgm:pt>
    <dgm:pt modelId="{3D7A25AD-17FC-4F29-8BA5-10B185B539FA}" type="pres">
      <dgm:prSet presAssocID="{C46D47F7-6C51-4834-9B61-55CACA45FB06}" presName="cChild" presStyleLbl="fgAcc1" presStyleIdx="5" presStyleCnt="8">
        <dgm:presLayoutVars>
          <dgm:bulletEnabled val="1"/>
        </dgm:presLayoutVars>
      </dgm:prSet>
      <dgm:spPr/>
    </dgm:pt>
    <dgm:pt modelId="{591567FD-F4B7-4894-A204-4312436DE2DD}" type="pres">
      <dgm:prSet presAssocID="{A216547D-B44D-4FE1-8760-06DC12025252}" presName="centerSibTrans" presStyleCnt="0"/>
      <dgm:spPr/>
    </dgm:pt>
    <dgm:pt modelId="{106984B0-A25B-4298-A167-C7D3B60C22D9}" type="pres">
      <dgm:prSet presAssocID="{48D7470F-6792-47DC-BD19-8648CF0B7D95}" presName="cChild" presStyleLbl="fgAcc1" presStyleIdx="6" presStyleCnt="8">
        <dgm:presLayoutVars>
          <dgm:bulletEnabled val="1"/>
        </dgm:presLayoutVars>
      </dgm:prSet>
      <dgm:spPr/>
    </dgm:pt>
    <dgm:pt modelId="{2A9813BA-82DD-442B-BD32-CD7891F34241}" type="pres">
      <dgm:prSet presAssocID="{413B05A3-48E2-4432-8685-ED0F5E971996}" presName="centerSibTrans" presStyleCnt="0"/>
      <dgm:spPr/>
    </dgm:pt>
    <dgm:pt modelId="{53C1D4AF-EF34-46B3-9D90-ECF670422F4C}" type="pres">
      <dgm:prSet presAssocID="{624B5E21-BE90-42C2-8DB1-6476BD33BFFB}" presName="cChild" presStyleLbl="fgAcc1" presStyleIdx="7" presStyleCnt="8">
        <dgm:presLayoutVars>
          <dgm:bulletEnabled val="1"/>
        </dgm:presLayoutVars>
      </dgm:prSet>
      <dgm:spPr/>
    </dgm:pt>
  </dgm:ptLst>
  <dgm:cxnLst>
    <dgm:cxn modelId="{5906CD0B-2C7B-4175-A682-90D846D3DD0D}" srcId="{BDA55F80-3516-474C-BD04-193BF049FBF4}" destId="{C5E65298-45BA-4BCF-8635-40B5FEAAFECD}" srcOrd="0" destOrd="0" parTransId="{4F4CEC4F-8E37-4110-BA62-16C73C449960}" sibTransId="{608DA227-F43C-466F-A563-19B406E8BB86}"/>
    <dgm:cxn modelId="{564B400D-E4FB-4E4D-B224-011EACB20DB0}" type="presOf" srcId="{7A65D8B3-969F-4E2C-872D-C8A88543F9A8}" destId="{ED663FF3-9AA5-4E03-B5AB-C3F82B9EDB94}" srcOrd="0" destOrd="0" presId="urn:microsoft.com/office/officeart/2005/8/layout/target2"/>
    <dgm:cxn modelId="{F31F500E-AC8C-4B17-8F1C-333E3E7F0EE4}" type="presOf" srcId="{E3D6E36C-FF88-44E6-B1FD-0C5EB4219A88}" destId="{E1AE2EB8-177C-403F-B0CC-E1EE143E468D}" srcOrd="0" destOrd="0" presId="urn:microsoft.com/office/officeart/2005/8/layout/target2"/>
    <dgm:cxn modelId="{87957425-2CB8-40BE-BB0B-C08111318FF1}" srcId="{BA875C7E-5827-4DC9-A0DE-58E2A8369DFB}" destId="{48D7470F-6792-47DC-BD19-8648CF0B7D95}" srcOrd="1" destOrd="0" parTransId="{1C9BD2DB-5441-4860-890D-E71EC6B5EA23}" sibTransId="{413B05A3-48E2-4432-8685-ED0F5E971996}"/>
    <dgm:cxn modelId="{7E40232A-EAA5-499D-ADBA-4DA544E1A705}" srcId="{BA875C7E-5827-4DC9-A0DE-58E2A8369DFB}" destId="{624B5E21-BE90-42C2-8DB1-6476BD33BFFB}" srcOrd="2" destOrd="0" parTransId="{9FACA6A1-44C1-45D4-BEBB-01937AF93840}" sibTransId="{8D977C1B-CDC5-4BE3-9346-2DCB5CE3F81D}"/>
    <dgm:cxn modelId="{D3D5B440-E7F0-4533-82A2-C3EB1A60053E}" type="presOf" srcId="{BA875C7E-5827-4DC9-A0DE-58E2A8369DFB}" destId="{66642E7B-F507-4ECE-A46A-914C6FDA6F9B}" srcOrd="0" destOrd="0" presId="urn:microsoft.com/office/officeart/2005/8/layout/target2"/>
    <dgm:cxn modelId="{2712F24C-1F6D-4463-A5F0-410AC3F8A838}" srcId="{BDA55F80-3516-474C-BD04-193BF049FBF4}" destId="{BA875C7E-5827-4DC9-A0DE-58E2A8369DFB}" srcOrd="2" destOrd="0" parTransId="{9F352259-FBA7-4BC1-93F7-56807281E192}" sibTransId="{2E2E400F-3557-451F-A065-A8329BCB45B5}"/>
    <dgm:cxn modelId="{3D536C51-1BC3-495C-8B56-EC0E4A7E5272}" srcId="{8B30E453-7560-483B-8F06-AAA050772B3A}" destId="{EEE7DC90-98E5-4FCD-99D5-00FD996E644D}" srcOrd="0" destOrd="0" parTransId="{08EBC46B-4AC9-4086-9AB1-5223154196BF}" sibTransId="{CFECC0A7-E9A6-4277-835D-AE9EA2C10F6C}"/>
    <dgm:cxn modelId="{E993C577-4831-48B6-A13E-EA6BB4CAADE1}" srcId="{C5E65298-45BA-4BCF-8635-40B5FEAAFECD}" destId="{3057AE8A-2AD9-4CB3-A7FB-E81EEAD1C919}" srcOrd="0" destOrd="0" parTransId="{42803BC6-5BA3-4BCD-8577-F762622BA0AF}" sibTransId="{D30AF09E-00EB-4C1D-B953-7AD02558DCA3}"/>
    <dgm:cxn modelId="{46880359-A71C-4330-984F-94FC385E3AEB}" srcId="{8B30E453-7560-483B-8F06-AAA050772B3A}" destId="{E3D6E36C-FF88-44E6-B1FD-0C5EB4219A88}" srcOrd="2" destOrd="0" parTransId="{277456CA-5F78-4BE9-9D69-E38CB5816D84}" sibTransId="{47FDA427-0413-4908-84DD-A225E46E0245}"/>
    <dgm:cxn modelId="{97236C7C-7428-4D4A-B3D8-BD83F12C0CC9}" type="presOf" srcId="{C46D47F7-6C51-4834-9B61-55CACA45FB06}" destId="{3D7A25AD-17FC-4F29-8BA5-10B185B539FA}" srcOrd="0" destOrd="0" presId="urn:microsoft.com/office/officeart/2005/8/layout/target2"/>
    <dgm:cxn modelId="{983C107F-EB08-4AC8-9AC2-CE9FB1E5520B}" type="presOf" srcId="{EEE7DC90-98E5-4FCD-99D5-00FD996E644D}" destId="{7EA4DA23-DB17-45CE-9B33-D53997F731E3}" srcOrd="0" destOrd="0" presId="urn:microsoft.com/office/officeart/2005/8/layout/target2"/>
    <dgm:cxn modelId="{B391B580-F0BB-42FF-AD7D-E0952BFBF3ED}" type="presOf" srcId="{C5E65298-45BA-4BCF-8635-40B5FEAAFECD}" destId="{E3537321-9D70-42A1-80B5-172311ECDBDB}" srcOrd="0" destOrd="0" presId="urn:microsoft.com/office/officeart/2005/8/layout/target2"/>
    <dgm:cxn modelId="{7741309A-722E-4779-B80E-52A92E40A3DF}" type="presOf" srcId="{BDA55F80-3516-474C-BD04-193BF049FBF4}" destId="{4B81D38D-A933-44B1-92CE-E6A6F08BF259}" srcOrd="0" destOrd="0" presId="urn:microsoft.com/office/officeart/2005/8/layout/target2"/>
    <dgm:cxn modelId="{DB91ADC5-DE01-47AF-9102-EB0E0D355EAC}" type="presOf" srcId="{DEBF9282-6312-449A-8B6C-1BCBB7B72E5D}" destId="{8821AE8E-19CD-46CA-8DFB-E8DE54836599}" srcOrd="0" destOrd="0" presId="urn:microsoft.com/office/officeart/2005/8/layout/target2"/>
    <dgm:cxn modelId="{715FBECC-9A8D-46D8-8521-512D9BCCAA5E}" type="presOf" srcId="{8B30E453-7560-483B-8F06-AAA050772B3A}" destId="{716B1DA9-5566-4515-846C-C3FEF1600E9C}" srcOrd="0" destOrd="0" presId="urn:microsoft.com/office/officeart/2005/8/layout/target2"/>
    <dgm:cxn modelId="{B96985E3-48EB-4DE1-A997-E6AF4F9F398F}" type="presOf" srcId="{48D7470F-6792-47DC-BD19-8648CF0B7D95}" destId="{106984B0-A25B-4298-A167-C7D3B60C22D9}" srcOrd="0" destOrd="0" presId="urn:microsoft.com/office/officeart/2005/8/layout/target2"/>
    <dgm:cxn modelId="{222F08E4-C895-4338-A454-192D53DA5A44}" srcId="{C5E65298-45BA-4BCF-8635-40B5FEAAFECD}" destId="{DEBF9282-6312-449A-8B6C-1BCBB7B72E5D}" srcOrd="1" destOrd="0" parTransId="{A79B7773-C01A-48C1-9E28-E79233B0B187}" sibTransId="{D7EFAEAE-E87B-40C4-9D0F-4F1281F1230C}"/>
    <dgm:cxn modelId="{4E5E45E4-FD18-49DA-8445-294FFE0BAAFA}" srcId="{BA875C7E-5827-4DC9-A0DE-58E2A8369DFB}" destId="{C46D47F7-6C51-4834-9B61-55CACA45FB06}" srcOrd="0" destOrd="0" parTransId="{83014DAF-FA9D-4262-8752-3000E875FEEB}" sibTransId="{A216547D-B44D-4FE1-8760-06DC12025252}"/>
    <dgm:cxn modelId="{437C03EA-0AB2-48B1-B95E-4BE42EFF8AC5}" type="presOf" srcId="{624B5E21-BE90-42C2-8DB1-6476BD33BFFB}" destId="{53C1D4AF-EF34-46B3-9D90-ECF670422F4C}" srcOrd="0" destOrd="0" presId="urn:microsoft.com/office/officeart/2005/8/layout/target2"/>
    <dgm:cxn modelId="{C9BF78EA-BA12-4D8C-82FA-F57D5EC7799F}" srcId="{BDA55F80-3516-474C-BD04-193BF049FBF4}" destId="{8B30E453-7560-483B-8F06-AAA050772B3A}" srcOrd="1" destOrd="0" parTransId="{3B30E215-821C-4031-9B63-2A362CCEEFDD}" sibTransId="{430F1A6E-D2FC-4220-84C8-339B5465CF04}"/>
    <dgm:cxn modelId="{DCEB5DEE-70DF-481D-9AEE-6E36A81FCE46}" type="presOf" srcId="{3057AE8A-2AD9-4CB3-A7FB-E81EEAD1C919}" destId="{D6D993CF-C9FD-4F2F-B082-17AF076B7BE5}" srcOrd="0" destOrd="0" presId="urn:microsoft.com/office/officeart/2005/8/layout/target2"/>
    <dgm:cxn modelId="{9E6B92F8-D78B-48A8-B9A1-F0E2C08FBD57}" srcId="{8B30E453-7560-483B-8F06-AAA050772B3A}" destId="{7A65D8B3-969F-4E2C-872D-C8A88543F9A8}" srcOrd="1" destOrd="0" parTransId="{7F668778-FB7E-4066-B86B-26FEC1CC0A80}" sibTransId="{83E435D1-596D-4046-BCC6-A2BB4C56C8A4}"/>
    <dgm:cxn modelId="{C8435FAF-A3EA-4F8A-94F8-945C3C5CE15C}" type="presParOf" srcId="{4B81D38D-A933-44B1-92CE-E6A6F08BF259}" destId="{CD9A8062-A745-4D40-8F0B-69F67A7CF91B}" srcOrd="0" destOrd="0" presId="urn:microsoft.com/office/officeart/2005/8/layout/target2"/>
    <dgm:cxn modelId="{B3E37767-E7FC-4CF4-8559-1A002AB6395C}" type="presParOf" srcId="{CD9A8062-A745-4D40-8F0B-69F67A7CF91B}" destId="{E3537321-9D70-42A1-80B5-172311ECDBDB}" srcOrd="0" destOrd="0" presId="urn:microsoft.com/office/officeart/2005/8/layout/target2"/>
    <dgm:cxn modelId="{B1EFF521-B254-4C98-865B-F53E7D9B29B0}" type="presParOf" srcId="{CD9A8062-A745-4D40-8F0B-69F67A7CF91B}" destId="{B21E726C-4189-42B4-883B-D987982549DE}" srcOrd="1" destOrd="0" presId="urn:microsoft.com/office/officeart/2005/8/layout/target2"/>
    <dgm:cxn modelId="{EC8572EC-4079-49AB-9510-1EDDEB8F33E3}" type="presParOf" srcId="{B21E726C-4189-42B4-883B-D987982549DE}" destId="{D6D993CF-C9FD-4F2F-B082-17AF076B7BE5}" srcOrd="0" destOrd="0" presId="urn:microsoft.com/office/officeart/2005/8/layout/target2"/>
    <dgm:cxn modelId="{02783E8E-FB23-4FD7-89AA-83DFA22ED928}" type="presParOf" srcId="{B21E726C-4189-42B4-883B-D987982549DE}" destId="{A57C85F6-BA14-4DAF-A15F-08DD1A8CCEBE}" srcOrd="1" destOrd="0" presId="urn:microsoft.com/office/officeart/2005/8/layout/target2"/>
    <dgm:cxn modelId="{D6139863-E312-4AFE-85C7-6753346D1386}" type="presParOf" srcId="{B21E726C-4189-42B4-883B-D987982549DE}" destId="{8821AE8E-19CD-46CA-8DFB-E8DE54836599}" srcOrd="2" destOrd="0" presId="urn:microsoft.com/office/officeart/2005/8/layout/target2"/>
    <dgm:cxn modelId="{44519E8C-8AE6-48A1-AA51-0858883FEBBA}" type="presParOf" srcId="{4B81D38D-A933-44B1-92CE-E6A6F08BF259}" destId="{76739C4C-D546-441F-A423-4A895D8B37CD}" srcOrd="1" destOrd="0" presId="urn:microsoft.com/office/officeart/2005/8/layout/target2"/>
    <dgm:cxn modelId="{8C565293-4F85-4779-B273-C0E9F6D183C1}" type="presParOf" srcId="{76739C4C-D546-441F-A423-4A895D8B37CD}" destId="{716B1DA9-5566-4515-846C-C3FEF1600E9C}" srcOrd="0" destOrd="0" presId="urn:microsoft.com/office/officeart/2005/8/layout/target2"/>
    <dgm:cxn modelId="{4E142631-B7A1-4947-8AB1-2331179E64CC}" type="presParOf" srcId="{76739C4C-D546-441F-A423-4A895D8B37CD}" destId="{035626C3-27C9-4C50-8FF0-6F01D6D9E1F3}" srcOrd="1" destOrd="0" presId="urn:microsoft.com/office/officeart/2005/8/layout/target2"/>
    <dgm:cxn modelId="{162D9704-236A-4B0F-98D6-E0DE71B9CE63}" type="presParOf" srcId="{035626C3-27C9-4C50-8FF0-6F01D6D9E1F3}" destId="{7EA4DA23-DB17-45CE-9B33-D53997F731E3}" srcOrd="0" destOrd="0" presId="urn:microsoft.com/office/officeart/2005/8/layout/target2"/>
    <dgm:cxn modelId="{292FC6D5-5F3D-43E1-B01F-5AACB22C7455}" type="presParOf" srcId="{035626C3-27C9-4C50-8FF0-6F01D6D9E1F3}" destId="{C1868593-DBFF-47DF-B4C5-1AD1D0267B7F}" srcOrd="1" destOrd="0" presId="urn:microsoft.com/office/officeart/2005/8/layout/target2"/>
    <dgm:cxn modelId="{4EF15B2C-0D6A-4D41-B3B1-BB0F61D2956D}" type="presParOf" srcId="{035626C3-27C9-4C50-8FF0-6F01D6D9E1F3}" destId="{ED663FF3-9AA5-4E03-B5AB-C3F82B9EDB94}" srcOrd="2" destOrd="0" presId="urn:microsoft.com/office/officeart/2005/8/layout/target2"/>
    <dgm:cxn modelId="{6D405F19-AECC-4E4B-B6FA-4B6730AFFA65}" type="presParOf" srcId="{035626C3-27C9-4C50-8FF0-6F01D6D9E1F3}" destId="{84CAD914-AFCD-4F32-B186-A52DC1CD772B}" srcOrd="3" destOrd="0" presId="urn:microsoft.com/office/officeart/2005/8/layout/target2"/>
    <dgm:cxn modelId="{CC5617A7-B954-4ED2-A9DC-8C608D27D235}" type="presParOf" srcId="{035626C3-27C9-4C50-8FF0-6F01D6D9E1F3}" destId="{E1AE2EB8-177C-403F-B0CC-E1EE143E468D}" srcOrd="4" destOrd="0" presId="urn:microsoft.com/office/officeart/2005/8/layout/target2"/>
    <dgm:cxn modelId="{BE95D633-39B5-4949-9A9C-4935E95A24E2}" type="presParOf" srcId="{4B81D38D-A933-44B1-92CE-E6A6F08BF259}" destId="{5648DF86-B343-4E48-ACD3-B2A80E33ABCA}" srcOrd="2" destOrd="0" presId="urn:microsoft.com/office/officeart/2005/8/layout/target2"/>
    <dgm:cxn modelId="{0DFF1DCC-B72E-45FF-8D7E-C488BE1775F0}" type="presParOf" srcId="{5648DF86-B343-4E48-ACD3-B2A80E33ABCA}" destId="{66642E7B-F507-4ECE-A46A-914C6FDA6F9B}" srcOrd="0" destOrd="0" presId="urn:microsoft.com/office/officeart/2005/8/layout/target2"/>
    <dgm:cxn modelId="{D715B160-F815-4D98-A699-14707731C5FA}" type="presParOf" srcId="{5648DF86-B343-4E48-ACD3-B2A80E33ABCA}" destId="{FD3E16AB-F5A9-4E0E-AB3F-D2CE64B56399}" srcOrd="1" destOrd="0" presId="urn:microsoft.com/office/officeart/2005/8/layout/target2"/>
    <dgm:cxn modelId="{8F4DFFD7-EB6A-4A22-9E2E-B182BA198EC9}" type="presParOf" srcId="{FD3E16AB-F5A9-4E0E-AB3F-D2CE64B56399}" destId="{3D7A25AD-17FC-4F29-8BA5-10B185B539FA}" srcOrd="0" destOrd="0" presId="urn:microsoft.com/office/officeart/2005/8/layout/target2"/>
    <dgm:cxn modelId="{08C1D38E-4C27-4421-A76C-625E3072FFB2}" type="presParOf" srcId="{FD3E16AB-F5A9-4E0E-AB3F-D2CE64B56399}" destId="{591567FD-F4B7-4894-A204-4312436DE2DD}" srcOrd="1" destOrd="0" presId="urn:microsoft.com/office/officeart/2005/8/layout/target2"/>
    <dgm:cxn modelId="{D65818B4-230F-40E0-8E34-71EC4ACD4A61}" type="presParOf" srcId="{FD3E16AB-F5A9-4E0E-AB3F-D2CE64B56399}" destId="{106984B0-A25B-4298-A167-C7D3B60C22D9}" srcOrd="2" destOrd="0" presId="urn:microsoft.com/office/officeart/2005/8/layout/target2"/>
    <dgm:cxn modelId="{D4C5C9B7-5B0E-49F7-A33B-B45FEF0FAFD6}" type="presParOf" srcId="{FD3E16AB-F5A9-4E0E-AB3F-D2CE64B56399}" destId="{2A9813BA-82DD-442B-BD32-CD7891F34241}" srcOrd="3" destOrd="0" presId="urn:microsoft.com/office/officeart/2005/8/layout/target2"/>
    <dgm:cxn modelId="{839467E0-859B-4506-BDC6-77CA67DBF83D}" type="presParOf" srcId="{FD3E16AB-F5A9-4E0E-AB3F-D2CE64B56399}" destId="{53C1D4AF-EF34-46B3-9D90-ECF670422F4C}" srcOrd="4" destOrd="0" presId="urn:microsoft.com/office/officeart/2005/8/layout/targe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96B0FC-4CD8-4A1E-B82B-8DF4D4CD16A3}"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4945EA4D-0CBD-4405-B430-C3E92CB43254}">
      <dgm:prSet phldrT="[Text]" custT="1"/>
      <dgm:spPr/>
      <dgm:t>
        <a:bodyPr/>
        <a:lstStyle/>
        <a:p>
          <a:r>
            <a:rPr lang="en-US" sz="2400" dirty="0"/>
            <a:t>Irrational Numbers – </a:t>
          </a:r>
          <a:r>
            <a:rPr lang="en-US" sz="2400" dirty="0">
              <a:solidFill>
                <a:srgbClr val="FFFF00"/>
              </a:solidFill>
            </a:rPr>
            <a:t>Cannot be written as fraction</a:t>
          </a:r>
        </a:p>
      </dgm:t>
    </dgm:pt>
    <dgm:pt modelId="{5EEB4428-3D24-4077-A083-22678F9B3424}" type="parTrans" cxnId="{3882937A-602E-4D98-B0E7-4F08D87C161A}">
      <dgm:prSet/>
      <dgm:spPr/>
      <dgm:t>
        <a:bodyPr/>
        <a:lstStyle/>
        <a:p>
          <a:endParaRPr lang="en-US"/>
        </a:p>
      </dgm:t>
    </dgm:pt>
    <dgm:pt modelId="{7EF696F9-C22A-4889-9C82-BA312B9ED4F6}" type="sibTrans" cxnId="{3882937A-602E-4D98-B0E7-4F08D87C161A}">
      <dgm:prSet/>
      <dgm:spPr/>
      <dgm:t>
        <a:bodyPr/>
        <a:lstStyle/>
        <a:p>
          <a:endParaRPr lang="en-US"/>
        </a:p>
      </dgm:t>
    </dgm:pt>
    <mc:AlternateContent xmlns:mc="http://schemas.openxmlformats.org/markup-compatibility/2006" xmlns:a14="http://schemas.microsoft.com/office/drawing/2010/main">
      <mc:Choice Requires="a14">
        <dgm:pt modelId="{0D84314F-57EE-4B94-82DD-9AFD37CF2717}">
          <dgm:prSet phldrT="[Text]"/>
          <dgm:spPr/>
          <dgm:t>
            <a:bodyPr/>
            <a:lstStyle/>
            <a:p>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a:rPr>
                        <m:t>2</m:t>
                      </m:r>
                    </m:e>
                  </m:rad>
                </m:oMath>
              </a14:m>
              <a:r>
                <a:rPr lang="en-US" dirty="0">
                  <a:latin typeface="Calibri"/>
                </a:rPr>
                <a:t> = </a:t>
              </a:r>
            </a:p>
            <a:p>
              <a:r>
                <a:rPr lang="en-US" dirty="0">
                  <a:latin typeface="Calibri"/>
                </a:rPr>
                <a:t>1.414…</a:t>
              </a:r>
            </a:p>
          </dgm:t>
        </dgm:pt>
      </mc:Choice>
      <mc:Fallback xmlns="">
        <dgm:pt modelId="{0D84314F-57EE-4B94-82DD-9AFD37CF2717}">
          <dgm:prSet phldrT="[Text]"/>
          <dgm:spPr/>
          <dgm:t>
            <a:bodyPr/>
            <a:lstStyle/>
            <a:p>
              <a:r>
                <a:rPr lang="en-US" i="0" smtClean="0">
                  <a:latin typeface="Cambria Math"/>
                </a:rPr>
                <a:t>√</a:t>
              </a:r>
              <a:r>
                <a:rPr lang="en-US" b="0" i="0" smtClean="0">
                  <a:latin typeface="Cambria Math"/>
                </a:rPr>
                <a:t>2</a:t>
              </a:r>
              <a:r>
                <a:rPr lang="en-US" dirty="0" smtClean="0">
                  <a:latin typeface="Calibri"/>
                </a:rPr>
                <a:t> = </a:t>
              </a:r>
            </a:p>
            <a:p>
              <a:r>
                <a:rPr lang="en-US" dirty="0" smtClean="0">
                  <a:latin typeface="Calibri"/>
                </a:rPr>
                <a:t>1.414…</a:t>
              </a:r>
            </a:p>
          </dgm:t>
        </dgm:pt>
      </mc:Fallback>
    </mc:AlternateContent>
    <dgm:pt modelId="{2B5A0A94-2D82-4BA4-AD6F-C30E9D1F0789}" type="parTrans" cxnId="{D3731A67-D48D-49CC-84E1-33E016E9901C}">
      <dgm:prSet/>
      <dgm:spPr/>
      <dgm:t>
        <a:bodyPr/>
        <a:lstStyle/>
        <a:p>
          <a:endParaRPr lang="en-US"/>
        </a:p>
      </dgm:t>
    </dgm:pt>
    <dgm:pt modelId="{FBFCA846-FEB4-4090-BEB7-FEC35C3F291C}" type="sibTrans" cxnId="{D3731A67-D48D-49CC-84E1-33E016E9901C}">
      <dgm:prSet/>
      <dgm:spPr/>
      <dgm:t>
        <a:bodyPr/>
        <a:lstStyle/>
        <a:p>
          <a:endParaRPr lang="en-US"/>
        </a:p>
      </dgm:t>
    </dgm:pt>
    <dgm:pt modelId="{BB6EA6DE-3C97-4DA7-8046-495528BF9CF4}">
      <dgm:prSet phldrT="[Text]"/>
      <dgm:spPr/>
      <dgm:t>
        <a:bodyPr/>
        <a:lstStyle/>
        <a:p>
          <a:r>
            <a:rPr lang="el-GR" dirty="0"/>
            <a:t>π</a:t>
          </a:r>
          <a:r>
            <a:rPr lang="en-US" dirty="0"/>
            <a:t> = </a:t>
          </a:r>
        </a:p>
        <a:p>
          <a:r>
            <a:rPr lang="en-US" dirty="0"/>
            <a:t>3.14…</a:t>
          </a:r>
        </a:p>
      </dgm:t>
    </dgm:pt>
    <dgm:pt modelId="{95D1C557-892C-42B1-8639-7D0DCA5221D5}" type="parTrans" cxnId="{98F74F1E-564B-4B65-A4D7-984B07668DF4}">
      <dgm:prSet/>
      <dgm:spPr/>
      <dgm:t>
        <a:bodyPr/>
        <a:lstStyle/>
        <a:p>
          <a:endParaRPr lang="en-US"/>
        </a:p>
      </dgm:t>
    </dgm:pt>
    <dgm:pt modelId="{1D7AC222-19C8-4647-A89D-BCA364B310CF}" type="sibTrans" cxnId="{98F74F1E-564B-4B65-A4D7-984B07668DF4}">
      <dgm:prSet/>
      <dgm:spPr/>
      <dgm:t>
        <a:bodyPr/>
        <a:lstStyle/>
        <a:p>
          <a:endParaRPr lang="en-US"/>
        </a:p>
      </dgm:t>
    </dgm:pt>
    <mc:AlternateContent xmlns:mc="http://schemas.openxmlformats.org/markup-compatibility/2006" xmlns:a14="http://schemas.microsoft.com/office/drawing/2010/main">
      <mc:Choice Requires="a14">
        <dgm:pt modelId="{B19B18B2-041D-4AC1-AC9F-BB1A8C47AE3C}">
          <dgm:prSet phldrT="[Text]"/>
          <dgm:spPr/>
          <dgm:t>
            <a:bodyPr/>
            <a:lstStyle/>
            <a:p>
              <a:pPr algn="ctr"/>
              <a14:m>
                <m:oMath xmlns:m="http://schemas.openxmlformats.org/officeDocument/2006/math">
                  <m:r>
                    <a:rPr lang="en-US" b="0" i="1" smtClean="0">
                      <a:latin typeface="Cambria Math"/>
                    </a:rPr>
                    <m:t>−</m:t>
                  </m:r>
                  <m:rad>
                    <m:radPr>
                      <m:degHide m:val="on"/>
                      <m:ctrlPr>
                        <a:rPr lang="en-US" i="1" smtClean="0">
                          <a:latin typeface="Cambria Math" panose="02040503050406030204" pitchFamily="18" charset="0"/>
                        </a:rPr>
                      </m:ctrlPr>
                    </m:radPr>
                    <m:deg/>
                    <m:e>
                      <m:r>
                        <a:rPr lang="en-US" b="0" i="1" smtClean="0">
                          <a:latin typeface="Cambria Math"/>
                        </a:rPr>
                        <m:t>5</m:t>
                      </m:r>
                    </m:e>
                  </m:rad>
                </m:oMath>
              </a14:m>
              <a:r>
                <a:rPr lang="en-US" dirty="0">
                  <a:latin typeface="Calibri"/>
                </a:rPr>
                <a:t> =  </a:t>
              </a:r>
            </a:p>
            <a:p>
              <a:pPr algn="ctr"/>
              <a:r>
                <a:rPr lang="en-US" dirty="0">
                  <a:latin typeface="Calibri"/>
                </a:rPr>
                <a:t>-2.24…</a:t>
              </a:r>
            </a:p>
          </dgm:t>
        </dgm:pt>
      </mc:Choice>
      <mc:Fallback xmlns="">
        <dgm:pt modelId="{B19B18B2-041D-4AC1-AC9F-BB1A8C47AE3C}">
          <dgm:prSet phldrT="[Text]"/>
          <dgm:spPr/>
          <dgm:t>
            <a:bodyPr/>
            <a:lstStyle/>
            <a:p>
              <a:pPr algn="ctr"/>
              <a:r>
                <a:rPr lang="en-US" b="0" i="0" smtClean="0">
                  <a:latin typeface="Cambria Math"/>
                </a:rPr>
                <a:t>−</a:t>
              </a:r>
              <a:r>
                <a:rPr lang="en-US" i="0" smtClean="0">
                  <a:latin typeface="Cambria Math"/>
                </a:rPr>
                <a:t>√</a:t>
              </a:r>
              <a:r>
                <a:rPr lang="en-US" b="0" i="0" smtClean="0">
                  <a:latin typeface="Cambria Math"/>
                </a:rPr>
                <a:t>5</a:t>
              </a:r>
              <a:r>
                <a:rPr lang="en-US" dirty="0" smtClean="0">
                  <a:latin typeface="Calibri"/>
                </a:rPr>
                <a:t> =  </a:t>
              </a:r>
            </a:p>
            <a:p>
              <a:pPr algn="ctr"/>
              <a:r>
                <a:rPr lang="en-US" dirty="0" smtClean="0">
                  <a:latin typeface="Calibri"/>
                </a:rPr>
                <a:t>-2.24…</a:t>
              </a:r>
            </a:p>
          </dgm:t>
        </dgm:pt>
      </mc:Fallback>
    </mc:AlternateContent>
    <dgm:pt modelId="{DFCFC7A0-9509-49FB-943C-A3927569DAB3}" type="parTrans" cxnId="{66B23533-903F-4518-8ED5-9F4B73075818}">
      <dgm:prSet/>
      <dgm:spPr/>
      <dgm:t>
        <a:bodyPr/>
        <a:lstStyle/>
        <a:p>
          <a:endParaRPr lang="en-US"/>
        </a:p>
      </dgm:t>
    </dgm:pt>
    <dgm:pt modelId="{E9D20693-FF1F-407B-B7C6-F59798856BB8}" type="sibTrans" cxnId="{66B23533-903F-4518-8ED5-9F4B73075818}">
      <dgm:prSet/>
      <dgm:spPr/>
      <dgm:t>
        <a:bodyPr/>
        <a:lstStyle/>
        <a:p>
          <a:endParaRPr lang="en-US"/>
        </a:p>
      </dgm:t>
    </dgm:pt>
    <dgm:pt modelId="{0AE243F3-D2E3-43BE-B17E-AC7DF3A5D6FA}" type="pres">
      <dgm:prSet presAssocID="{E996B0FC-4CD8-4A1E-B82B-8DF4D4CD16A3}" presName="Name0" presStyleCnt="0">
        <dgm:presLayoutVars>
          <dgm:chMax val="3"/>
          <dgm:chPref val="1"/>
          <dgm:dir/>
          <dgm:animLvl val="lvl"/>
          <dgm:resizeHandles/>
        </dgm:presLayoutVars>
      </dgm:prSet>
      <dgm:spPr/>
    </dgm:pt>
    <dgm:pt modelId="{F80A251D-A690-415C-87B9-FA52FFD94148}" type="pres">
      <dgm:prSet presAssocID="{E996B0FC-4CD8-4A1E-B82B-8DF4D4CD16A3}" presName="outerBox" presStyleCnt="0"/>
      <dgm:spPr/>
    </dgm:pt>
    <dgm:pt modelId="{7B6FDAB1-E781-4A4C-8457-9423480D1783}" type="pres">
      <dgm:prSet presAssocID="{E996B0FC-4CD8-4A1E-B82B-8DF4D4CD16A3}" presName="outerBoxParent" presStyleLbl="node1" presStyleIdx="0" presStyleCnt="1"/>
      <dgm:spPr/>
    </dgm:pt>
    <dgm:pt modelId="{07C12CD6-3650-4E7E-87D2-E8AD9293638F}" type="pres">
      <dgm:prSet presAssocID="{E996B0FC-4CD8-4A1E-B82B-8DF4D4CD16A3}" presName="outerBoxChildren" presStyleCnt="0"/>
      <dgm:spPr/>
    </dgm:pt>
    <dgm:pt modelId="{07C157A3-C1A9-4CAA-A483-60DFA824CF7E}" type="pres">
      <dgm:prSet presAssocID="{0D84314F-57EE-4B94-82DD-9AFD37CF2717}" presName="oChild" presStyleLbl="fgAcc1" presStyleIdx="0" presStyleCnt="3">
        <dgm:presLayoutVars>
          <dgm:bulletEnabled val="1"/>
        </dgm:presLayoutVars>
      </dgm:prSet>
      <dgm:spPr/>
    </dgm:pt>
    <dgm:pt modelId="{7FD5898E-8BF8-4D2E-9533-F2580074BD95}" type="pres">
      <dgm:prSet presAssocID="{FBFCA846-FEB4-4090-BEB7-FEC35C3F291C}" presName="outerSibTrans" presStyleCnt="0"/>
      <dgm:spPr/>
    </dgm:pt>
    <dgm:pt modelId="{D6607342-75A7-46A4-9037-AC5EB94E8259}" type="pres">
      <dgm:prSet presAssocID="{B19B18B2-041D-4AC1-AC9F-BB1A8C47AE3C}" presName="oChild" presStyleLbl="fgAcc1" presStyleIdx="1" presStyleCnt="3">
        <dgm:presLayoutVars>
          <dgm:bulletEnabled val="1"/>
        </dgm:presLayoutVars>
      </dgm:prSet>
      <dgm:spPr/>
    </dgm:pt>
    <dgm:pt modelId="{3A35C5B6-3599-4C68-B75A-2B36DA1154F5}" type="pres">
      <dgm:prSet presAssocID="{E9D20693-FF1F-407B-B7C6-F59798856BB8}" presName="outerSibTrans" presStyleCnt="0"/>
      <dgm:spPr/>
    </dgm:pt>
    <dgm:pt modelId="{450CAF4D-878E-49C1-A34B-E3DBDB3E0D0F}" type="pres">
      <dgm:prSet presAssocID="{BB6EA6DE-3C97-4DA7-8046-495528BF9CF4}" presName="oChild" presStyleLbl="fgAcc1" presStyleIdx="2" presStyleCnt="3">
        <dgm:presLayoutVars>
          <dgm:bulletEnabled val="1"/>
        </dgm:presLayoutVars>
      </dgm:prSet>
      <dgm:spPr/>
    </dgm:pt>
  </dgm:ptLst>
  <dgm:cxnLst>
    <dgm:cxn modelId="{0BBF9B02-91A6-4CB5-8B1F-42A121BFCC79}" type="presOf" srcId="{0D84314F-57EE-4B94-82DD-9AFD37CF2717}" destId="{07C157A3-C1A9-4CAA-A483-60DFA824CF7E}" srcOrd="0" destOrd="0" presId="urn:microsoft.com/office/officeart/2005/8/layout/target2"/>
    <dgm:cxn modelId="{1D9BDC11-C312-43D7-BF76-DD46C974BD98}" type="presOf" srcId="{BB6EA6DE-3C97-4DA7-8046-495528BF9CF4}" destId="{450CAF4D-878E-49C1-A34B-E3DBDB3E0D0F}" srcOrd="0" destOrd="0" presId="urn:microsoft.com/office/officeart/2005/8/layout/target2"/>
    <dgm:cxn modelId="{98F74F1E-564B-4B65-A4D7-984B07668DF4}" srcId="{4945EA4D-0CBD-4405-B430-C3E92CB43254}" destId="{BB6EA6DE-3C97-4DA7-8046-495528BF9CF4}" srcOrd="2" destOrd="0" parTransId="{95D1C557-892C-42B1-8639-7D0DCA5221D5}" sibTransId="{1D7AC222-19C8-4647-A89D-BCA364B310CF}"/>
    <dgm:cxn modelId="{66B23533-903F-4518-8ED5-9F4B73075818}" srcId="{4945EA4D-0CBD-4405-B430-C3E92CB43254}" destId="{B19B18B2-041D-4AC1-AC9F-BB1A8C47AE3C}" srcOrd="1" destOrd="0" parTransId="{DFCFC7A0-9509-49FB-943C-A3927569DAB3}" sibTransId="{E9D20693-FF1F-407B-B7C6-F59798856BB8}"/>
    <dgm:cxn modelId="{042FDE66-6DDD-47A5-A9DB-A419F7791EBF}" type="presOf" srcId="{E996B0FC-4CD8-4A1E-B82B-8DF4D4CD16A3}" destId="{0AE243F3-D2E3-43BE-B17E-AC7DF3A5D6FA}" srcOrd="0" destOrd="0" presId="urn:microsoft.com/office/officeart/2005/8/layout/target2"/>
    <dgm:cxn modelId="{D3731A67-D48D-49CC-84E1-33E016E9901C}" srcId="{4945EA4D-0CBD-4405-B430-C3E92CB43254}" destId="{0D84314F-57EE-4B94-82DD-9AFD37CF2717}" srcOrd="0" destOrd="0" parTransId="{2B5A0A94-2D82-4BA4-AD6F-C30E9D1F0789}" sibTransId="{FBFCA846-FEB4-4090-BEB7-FEC35C3F291C}"/>
    <dgm:cxn modelId="{3882937A-602E-4D98-B0E7-4F08D87C161A}" srcId="{E996B0FC-4CD8-4A1E-B82B-8DF4D4CD16A3}" destId="{4945EA4D-0CBD-4405-B430-C3E92CB43254}" srcOrd="0" destOrd="0" parTransId="{5EEB4428-3D24-4077-A083-22678F9B3424}" sibTransId="{7EF696F9-C22A-4889-9C82-BA312B9ED4F6}"/>
    <dgm:cxn modelId="{D2BDEAC8-3FE3-4EED-8FDC-86BCBB8F3C0E}" type="presOf" srcId="{B19B18B2-041D-4AC1-AC9F-BB1A8C47AE3C}" destId="{D6607342-75A7-46A4-9037-AC5EB94E8259}" srcOrd="0" destOrd="0" presId="urn:microsoft.com/office/officeart/2005/8/layout/target2"/>
    <dgm:cxn modelId="{3EA2D4DF-4F5F-4A97-9F30-4DB4E28CCF6E}" type="presOf" srcId="{4945EA4D-0CBD-4405-B430-C3E92CB43254}" destId="{7B6FDAB1-E781-4A4C-8457-9423480D1783}" srcOrd="0" destOrd="0" presId="urn:microsoft.com/office/officeart/2005/8/layout/target2"/>
    <dgm:cxn modelId="{DCBFCF82-44C4-44F7-8D5B-DB3EECE8A4BE}" type="presParOf" srcId="{0AE243F3-D2E3-43BE-B17E-AC7DF3A5D6FA}" destId="{F80A251D-A690-415C-87B9-FA52FFD94148}" srcOrd="0" destOrd="0" presId="urn:microsoft.com/office/officeart/2005/8/layout/target2"/>
    <dgm:cxn modelId="{CF772F49-1F84-4AA5-ADCD-A37A0314F1F5}" type="presParOf" srcId="{F80A251D-A690-415C-87B9-FA52FFD94148}" destId="{7B6FDAB1-E781-4A4C-8457-9423480D1783}" srcOrd="0" destOrd="0" presId="urn:microsoft.com/office/officeart/2005/8/layout/target2"/>
    <dgm:cxn modelId="{0DE8C114-CB34-42BB-BF6A-F3ED83EF9489}" type="presParOf" srcId="{F80A251D-A690-415C-87B9-FA52FFD94148}" destId="{07C12CD6-3650-4E7E-87D2-E8AD9293638F}" srcOrd="1" destOrd="0" presId="urn:microsoft.com/office/officeart/2005/8/layout/target2"/>
    <dgm:cxn modelId="{C30856F4-6287-4095-B2BE-A5A2983D3FB3}" type="presParOf" srcId="{07C12CD6-3650-4E7E-87D2-E8AD9293638F}" destId="{07C157A3-C1A9-4CAA-A483-60DFA824CF7E}" srcOrd="0" destOrd="0" presId="urn:microsoft.com/office/officeart/2005/8/layout/target2"/>
    <dgm:cxn modelId="{AEFEBC0E-F621-452F-875D-2FE8AD8C3335}" type="presParOf" srcId="{07C12CD6-3650-4E7E-87D2-E8AD9293638F}" destId="{7FD5898E-8BF8-4D2E-9533-F2580074BD95}" srcOrd="1" destOrd="0" presId="urn:microsoft.com/office/officeart/2005/8/layout/target2"/>
    <dgm:cxn modelId="{8D95B44E-2D43-4EB9-B88F-994DDFD0E709}" type="presParOf" srcId="{07C12CD6-3650-4E7E-87D2-E8AD9293638F}" destId="{D6607342-75A7-46A4-9037-AC5EB94E8259}" srcOrd="2" destOrd="0" presId="urn:microsoft.com/office/officeart/2005/8/layout/target2"/>
    <dgm:cxn modelId="{C50B6D51-E248-49A0-80BD-AB565131FACA}" type="presParOf" srcId="{07C12CD6-3650-4E7E-87D2-E8AD9293638F}" destId="{3A35C5B6-3599-4C68-B75A-2B36DA1154F5}" srcOrd="3" destOrd="0" presId="urn:microsoft.com/office/officeart/2005/8/layout/target2"/>
    <dgm:cxn modelId="{0565B6F7-ADB0-4358-A90E-AB1F27FE3699}" type="presParOf" srcId="{07C12CD6-3650-4E7E-87D2-E8AD9293638F}" destId="{450CAF4D-878E-49C1-A34B-E3DBDB3E0D0F}" srcOrd="4" destOrd="0" presId="urn:microsoft.com/office/officeart/2005/8/layout/targe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96B0FC-4CD8-4A1E-B82B-8DF4D4CD16A3}"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4945EA4D-0CBD-4405-B430-C3E92CB43254}">
      <dgm:prSet phldrT="[Text]" custT="1"/>
      <dgm:spPr/>
      <dgm:t>
        <a:bodyPr/>
        <a:lstStyle/>
        <a:p>
          <a:r>
            <a:rPr lang="en-US" sz="2400" dirty="0" smtClean="0"/>
            <a:t>Irrational Numbers – </a:t>
          </a:r>
          <a:r>
            <a:rPr lang="en-US" sz="2400" dirty="0" smtClean="0">
              <a:solidFill>
                <a:srgbClr val="FFFF00"/>
              </a:solidFill>
            </a:rPr>
            <a:t>Cannot be written as fraction</a:t>
          </a:r>
          <a:endParaRPr lang="en-US" sz="2400" dirty="0">
            <a:solidFill>
              <a:srgbClr val="FFFF00"/>
            </a:solidFill>
          </a:endParaRPr>
        </a:p>
      </dgm:t>
    </dgm:pt>
    <dgm:pt modelId="{5EEB4428-3D24-4077-A083-22678F9B3424}" type="parTrans" cxnId="{3882937A-602E-4D98-B0E7-4F08D87C161A}">
      <dgm:prSet/>
      <dgm:spPr/>
      <dgm:t>
        <a:bodyPr/>
        <a:lstStyle/>
        <a:p>
          <a:endParaRPr lang="en-US"/>
        </a:p>
      </dgm:t>
    </dgm:pt>
    <dgm:pt modelId="{7EF696F9-C22A-4889-9C82-BA312B9ED4F6}" type="sibTrans" cxnId="{3882937A-602E-4D98-B0E7-4F08D87C161A}">
      <dgm:prSet/>
      <dgm:spPr/>
      <dgm:t>
        <a:bodyPr/>
        <a:lstStyle/>
        <a:p>
          <a:endParaRPr lang="en-US"/>
        </a:p>
      </dgm:t>
    </dgm:pt>
    <dgm:pt modelId="{0D84314F-57EE-4B94-82DD-9AFD37CF2717}">
      <dgm:prSet phldrT="[Text]"/>
      <dgm:spPr>
        <a:blipFill rotWithShape="1">
          <a:blip xmlns:r="http://schemas.openxmlformats.org/officeDocument/2006/relationships" r:embed="rId1"/>
          <a:stretch>
            <a:fillRect/>
          </a:stretch>
        </a:blipFill>
      </dgm:spPr>
      <dgm:t>
        <a:bodyPr/>
        <a:lstStyle/>
        <a:p>
          <a:r>
            <a:rPr lang="en-US">
              <a:noFill/>
            </a:rPr>
            <a:t> </a:t>
          </a:r>
        </a:p>
      </dgm:t>
    </dgm:pt>
    <dgm:pt modelId="{2B5A0A94-2D82-4BA4-AD6F-C30E9D1F0789}" type="parTrans" cxnId="{D3731A67-D48D-49CC-84E1-33E016E9901C}">
      <dgm:prSet/>
      <dgm:spPr/>
      <dgm:t>
        <a:bodyPr/>
        <a:lstStyle/>
        <a:p>
          <a:endParaRPr lang="en-US"/>
        </a:p>
      </dgm:t>
    </dgm:pt>
    <dgm:pt modelId="{FBFCA846-FEB4-4090-BEB7-FEC35C3F291C}" type="sibTrans" cxnId="{D3731A67-D48D-49CC-84E1-33E016E9901C}">
      <dgm:prSet/>
      <dgm:spPr/>
      <dgm:t>
        <a:bodyPr/>
        <a:lstStyle/>
        <a:p>
          <a:endParaRPr lang="en-US"/>
        </a:p>
      </dgm:t>
    </dgm:pt>
    <dgm:pt modelId="{BB6EA6DE-3C97-4DA7-8046-495528BF9CF4}">
      <dgm:prSet phldrT="[Text]"/>
      <dgm:spPr/>
      <dgm:t>
        <a:bodyPr/>
        <a:lstStyle/>
        <a:p>
          <a:r>
            <a:rPr lang="el-GR" dirty="0" smtClean="0"/>
            <a:t>π</a:t>
          </a:r>
          <a:r>
            <a:rPr lang="en-US" dirty="0" smtClean="0"/>
            <a:t> = </a:t>
          </a:r>
        </a:p>
        <a:p>
          <a:r>
            <a:rPr lang="en-US" dirty="0" smtClean="0"/>
            <a:t>3.14…</a:t>
          </a:r>
          <a:endParaRPr lang="en-US" dirty="0"/>
        </a:p>
      </dgm:t>
    </dgm:pt>
    <dgm:pt modelId="{95D1C557-892C-42B1-8639-7D0DCA5221D5}" type="parTrans" cxnId="{98F74F1E-564B-4B65-A4D7-984B07668DF4}">
      <dgm:prSet/>
      <dgm:spPr/>
      <dgm:t>
        <a:bodyPr/>
        <a:lstStyle/>
        <a:p>
          <a:endParaRPr lang="en-US"/>
        </a:p>
      </dgm:t>
    </dgm:pt>
    <dgm:pt modelId="{1D7AC222-19C8-4647-A89D-BCA364B310CF}" type="sibTrans" cxnId="{98F74F1E-564B-4B65-A4D7-984B07668DF4}">
      <dgm:prSet/>
      <dgm:spPr/>
      <dgm:t>
        <a:bodyPr/>
        <a:lstStyle/>
        <a:p>
          <a:endParaRPr lang="en-US"/>
        </a:p>
      </dgm:t>
    </dgm:pt>
    <dgm:pt modelId="{B19B18B2-041D-4AC1-AC9F-BB1A8C47AE3C}">
      <dgm:prSet phldrT="[Text]"/>
      <dgm:spPr>
        <a:blipFill rotWithShape="1">
          <a:blip xmlns:r="http://schemas.openxmlformats.org/officeDocument/2006/relationships" r:embed="rId2"/>
          <a:stretch>
            <a:fillRect/>
          </a:stretch>
        </a:blipFill>
      </dgm:spPr>
      <dgm:t>
        <a:bodyPr/>
        <a:lstStyle/>
        <a:p>
          <a:r>
            <a:rPr lang="en-US">
              <a:noFill/>
            </a:rPr>
            <a:t> </a:t>
          </a:r>
        </a:p>
      </dgm:t>
    </dgm:pt>
    <dgm:pt modelId="{DFCFC7A0-9509-49FB-943C-A3927569DAB3}" type="parTrans" cxnId="{66B23533-903F-4518-8ED5-9F4B73075818}">
      <dgm:prSet/>
      <dgm:spPr/>
      <dgm:t>
        <a:bodyPr/>
        <a:lstStyle/>
        <a:p>
          <a:endParaRPr lang="en-US"/>
        </a:p>
      </dgm:t>
    </dgm:pt>
    <dgm:pt modelId="{E9D20693-FF1F-407B-B7C6-F59798856BB8}" type="sibTrans" cxnId="{66B23533-903F-4518-8ED5-9F4B73075818}">
      <dgm:prSet/>
      <dgm:spPr/>
      <dgm:t>
        <a:bodyPr/>
        <a:lstStyle/>
        <a:p>
          <a:endParaRPr lang="en-US"/>
        </a:p>
      </dgm:t>
    </dgm:pt>
    <dgm:pt modelId="{0AE243F3-D2E3-43BE-B17E-AC7DF3A5D6FA}" type="pres">
      <dgm:prSet presAssocID="{E996B0FC-4CD8-4A1E-B82B-8DF4D4CD16A3}" presName="Name0" presStyleCnt="0">
        <dgm:presLayoutVars>
          <dgm:chMax val="3"/>
          <dgm:chPref val="1"/>
          <dgm:dir/>
          <dgm:animLvl val="lvl"/>
          <dgm:resizeHandles/>
        </dgm:presLayoutVars>
      </dgm:prSet>
      <dgm:spPr/>
      <dgm:t>
        <a:bodyPr/>
        <a:lstStyle/>
        <a:p>
          <a:endParaRPr lang="en-US"/>
        </a:p>
      </dgm:t>
    </dgm:pt>
    <dgm:pt modelId="{F80A251D-A690-415C-87B9-FA52FFD94148}" type="pres">
      <dgm:prSet presAssocID="{E996B0FC-4CD8-4A1E-B82B-8DF4D4CD16A3}" presName="outerBox" presStyleCnt="0"/>
      <dgm:spPr/>
    </dgm:pt>
    <dgm:pt modelId="{7B6FDAB1-E781-4A4C-8457-9423480D1783}" type="pres">
      <dgm:prSet presAssocID="{E996B0FC-4CD8-4A1E-B82B-8DF4D4CD16A3}" presName="outerBoxParent" presStyleLbl="node1" presStyleIdx="0" presStyleCnt="1"/>
      <dgm:spPr/>
      <dgm:t>
        <a:bodyPr/>
        <a:lstStyle/>
        <a:p>
          <a:endParaRPr lang="en-US"/>
        </a:p>
      </dgm:t>
    </dgm:pt>
    <dgm:pt modelId="{07C12CD6-3650-4E7E-87D2-E8AD9293638F}" type="pres">
      <dgm:prSet presAssocID="{E996B0FC-4CD8-4A1E-B82B-8DF4D4CD16A3}" presName="outerBoxChildren" presStyleCnt="0"/>
      <dgm:spPr/>
    </dgm:pt>
    <dgm:pt modelId="{07C157A3-C1A9-4CAA-A483-60DFA824CF7E}" type="pres">
      <dgm:prSet presAssocID="{0D84314F-57EE-4B94-82DD-9AFD37CF2717}" presName="oChild" presStyleLbl="fgAcc1" presStyleIdx="0" presStyleCnt="3">
        <dgm:presLayoutVars>
          <dgm:bulletEnabled val="1"/>
        </dgm:presLayoutVars>
      </dgm:prSet>
      <dgm:spPr/>
      <dgm:t>
        <a:bodyPr/>
        <a:lstStyle/>
        <a:p>
          <a:endParaRPr lang="en-US"/>
        </a:p>
      </dgm:t>
    </dgm:pt>
    <dgm:pt modelId="{7FD5898E-8BF8-4D2E-9533-F2580074BD95}" type="pres">
      <dgm:prSet presAssocID="{FBFCA846-FEB4-4090-BEB7-FEC35C3F291C}" presName="outerSibTrans" presStyleCnt="0"/>
      <dgm:spPr/>
    </dgm:pt>
    <dgm:pt modelId="{D6607342-75A7-46A4-9037-AC5EB94E8259}" type="pres">
      <dgm:prSet presAssocID="{B19B18B2-041D-4AC1-AC9F-BB1A8C47AE3C}" presName="oChild" presStyleLbl="fgAcc1" presStyleIdx="1" presStyleCnt="3">
        <dgm:presLayoutVars>
          <dgm:bulletEnabled val="1"/>
        </dgm:presLayoutVars>
      </dgm:prSet>
      <dgm:spPr/>
      <dgm:t>
        <a:bodyPr/>
        <a:lstStyle/>
        <a:p>
          <a:endParaRPr lang="en-US"/>
        </a:p>
      </dgm:t>
    </dgm:pt>
    <dgm:pt modelId="{3A35C5B6-3599-4C68-B75A-2B36DA1154F5}" type="pres">
      <dgm:prSet presAssocID="{E9D20693-FF1F-407B-B7C6-F59798856BB8}" presName="outerSibTrans" presStyleCnt="0"/>
      <dgm:spPr/>
    </dgm:pt>
    <dgm:pt modelId="{450CAF4D-878E-49C1-A34B-E3DBDB3E0D0F}" type="pres">
      <dgm:prSet presAssocID="{BB6EA6DE-3C97-4DA7-8046-495528BF9CF4}" presName="oChild" presStyleLbl="fgAcc1" presStyleIdx="2" presStyleCnt="3">
        <dgm:presLayoutVars>
          <dgm:bulletEnabled val="1"/>
        </dgm:presLayoutVars>
      </dgm:prSet>
      <dgm:spPr/>
      <dgm:t>
        <a:bodyPr/>
        <a:lstStyle/>
        <a:p>
          <a:endParaRPr lang="en-US"/>
        </a:p>
      </dgm:t>
    </dgm:pt>
  </dgm:ptLst>
  <dgm:cxnLst>
    <dgm:cxn modelId="{98F74F1E-564B-4B65-A4D7-984B07668DF4}" srcId="{4945EA4D-0CBD-4405-B430-C3E92CB43254}" destId="{BB6EA6DE-3C97-4DA7-8046-495528BF9CF4}" srcOrd="2" destOrd="0" parTransId="{95D1C557-892C-42B1-8639-7D0DCA5221D5}" sibTransId="{1D7AC222-19C8-4647-A89D-BCA364B310CF}"/>
    <dgm:cxn modelId="{1D9BDC11-C312-43D7-BF76-DD46C974BD98}" type="presOf" srcId="{BB6EA6DE-3C97-4DA7-8046-495528BF9CF4}" destId="{450CAF4D-878E-49C1-A34B-E3DBDB3E0D0F}" srcOrd="0" destOrd="0" presId="urn:microsoft.com/office/officeart/2005/8/layout/target2"/>
    <dgm:cxn modelId="{D2BDEAC8-3FE3-4EED-8FDC-86BCBB8F3C0E}" type="presOf" srcId="{B19B18B2-041D-4AC1-AC9F-BB1A8C47AE3C}" destId="{D6607342-75A7-46A4-9037-AC5EB94E8259}" srcOrd="0" destOrd="0" presId="urn:microsoft.com/office/officeart/2005/8/layout/target2"/>
    <dgm:cxn modelId="{66B23533-903F-4518-8ED5-9F4B73075818}" srcId="{4945EA4D-0CBD-4405-B430-C3E92CB43254}" destId="{B19B18B2-041D-4AC1-AC9F-BB1A8C47AE3C}" srcOrd="1" destOrd="0" parTransId="{DFCFC7A0-9509-49FB-943C-A3927569DAB3}" sibTransId="{E9D20693-FF1F-407B-B7C6-F59798856BB8}"/>
    <dgm:cxn modelId="{042FDE66-6DDD-47A5-A9DB-A419F7791EBF}" type="presOf" srcId="{E996B0FC-4CD8-4A1E-B82B-8DF4D4CD16A3}" destId="{0AE243F3-D2E3-43BE-B17E-AC7DF3A5D6FA}" srcOrd="0" destOrd="0" presId="urn:microsoft.com/office/officeart/2005/8/layout/target2"/>
    <dgm:cxn modelId="{3EA2D4DF-4F5F-4A97-9F30-4DB4E28CCF6E}" type="presOf" srcId="{4945EA4D-0CBD-4405-B430-C3E92CB43254}" destId="{7B6FDAB1-E781-4A4C-8457-9423480D1783}" srcOrd="0" destOrd="0" presId="urn:microsoft.com/office/officeart/2005/8/layout/target2"/>
    <dgm:cxn modelId="{3882937A-602E-4D98-B0E7-4F08D87C161A}" srcId="{E996B0FC-4CD8-4A1E-B82B-8DF4D4CD16A3}" destId="{4945EA4D-0CBD-4405-B430-C3E92CB43254}" srcOrd="0" destOrd="0" parTransId="{5EEB4428-3D24-4077-A083-22678F9B3424}" sibTransId="{7EF696F9-C22A-4889-9C82-BA312B9ED4F6}"/>
    <dgm:cxn modelId="{0BBF9B02-91A6-4CB5-8B1F-42A121BFCC79}" type="presOf" srcId="{0D84314F-57EE-4B94-82DD-9AFD37CF2717}" destId="{07C157A3-C1A9-4CAA-A483-60DFA824CF7E}" srcOrd="0" destOrd="0" presId="urn:microsoft.com/office/officeart/2005/8/layout/target2"/>
    <dgm:cxn modelId="{D3731A67-D48D-49CC-84E1-33E016E9901C}" srcId="{4945EA4D-0CBD-4405-B430-C3E92CB43254}" destId="{0D84314F-57EE-4B94-82DD-9AFD37CF2717}" srcOrd="0" destOrd="0" parTransId="{2B5A0A94-2D82-4BA4-AD6F-C30E9D1F0789}" sibTransId="{FBFCA846-FEB4-4090-BEB7-FEC35C3F291C}"/>
    <dgm:cxn modelId="{DCBFCF82-44C4-44F7-8D5B-DB3EECE8A4BE}" type="presParOf" srcId="{0AE243F3-D2E3-43BE-B17E-AC7DF3A5D6FA}" destId="{F80A251D-A690-415C-87B9-FA52FFD94148}" srcOrd="0" destOrd="0" presId="urn:microsoft.com/office/officeart/2005/8/layout/target2"/>
    <dgm:cxn modelId="{CF772F49-1F84-4AA5-ADCD-A37A0314F1F5}" type="presParOf" srcId="{F80A251D-A690-415C-87B9-FA52FFD94148}" destId="{7B6FDAB1-E781-4A4C-8457-9423480D1783}" srcOrd="0" destOrd="0" presId="urn:microsoft.com/office/officeart/2005/8/layout/target2"/>
    <dgm:cxn modelId="{0DE8C114-CB34-42BB-BF6A-F3ED83EF9489}" type="presParOf" srcId="{F80A251D-A690-415C-87B9-FA52FFD94148}" destId="{07C12CD6-3650-4E7E-87D2-E8AD9293638F}" srcOrd="1" destOrd="0" presId="urn:microsoft.com/office/officeart/2005/8/layout/target2"/>
    <dgm:cxn modelId="{C30856F4-6287-4095-B2BE-A5A2983D3FB3}" type="presParOf" srcId="{07C12CD6-3650-4E7E-87D2-E8AD9293638F}" destId="{07C157A3-C1A9-4CAA-A483-60DFA824CF7E}" srcOrd="0" destOrd="0" presId="urn:microsoft.com/office/officeart/2005/8/layout/target2"/>
    <dgm:cxn modelId="{AEFEBC0E-F621-452F-875D-2FE8AD8C3335}" type="presParOf" srcId="{07C12CD6-3650-4E7E-87D2-E8AD9293638F}" destId="{7FD5898E-8BF8-4D2E-9533-F2580074BD95}" srcOrd="1" destOrd="0" presId="urn:microsoft.com/office/officeart/2005/8/layout/target2"/>
    <dgm:cxn modelId="{8D95B44E-2D43-4EB9-B88F-994DDFD0E709}" type="presParOf" srcId="{07C12CD6-3650-4E7E-87D2-E8AD9293638F}" destId="{D6607342-75A7-46A4-9037-AC5EB94E8259}" srcOrd="2" destOrd="0" presId="urn:microsoft.com/office/officeart/2005/8/layout/target2"/>
    <dgm:cxn modelId="{C50B6D51-E248-49A0-80BD-AB565131FACA}" type="presParOf" srcId="{07C12CD6-3650-4E7E-87D2-E8AD9293638F}" destId="{3A35C5B6-3599-4C68-B75A-2B36DA1154F5}" srcOrd="3" destOrd="0" presId="urn:microsoft.com/office/officeart/2005/8/layout/target2"/>
    <dgm:cxn modelId="{0565B6F7-ADB0-4358-A90E-AB1F27FE3699}" type="presParOf" srcId="{07C12CD6-3650-4E7E-87D2-E8AD9293638F}" destId="{450CAF4D-878E-49C1-A34B-E3DBDB3E0D0F}" srcOrd="4" destOrd="0" presId="urn:microsoft.com/office/officeart/2005/8/layout/targe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37321-9D70-42A1-80B5-172311ECDBDB}">
      <dsp:nvSpPr>
        <dsp:cNvPr id="0" name=""/>
        <dsp:cNvSpPr/>
      </dsp:nvSpPr>
      <dsp:spPr>
        <a:xfrm>
          <a:off x="0" y="0"/>
          <a:ext cx="4267200" cy="3243263"/>
        </a:xfrm>
        <a:prstGeom prst="roundRect">
          <a:avLst>
            <a:gd name="adj" fmla="val 85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2517132" numCol="1" spcCol="1270" anchor="t" anchorCtr="0">
          <a:noAutofit/>
        </a:bodyPr>
        <a:lstStyle/>
        <a:p>
          <a:pPr marL="0" lvl="0" indent="0" algn="l" defTabSz="711200">
            <a:lnSpc>
              <a:spcPct val="90000"/>
            </a:lnSpc>
            <a:spcBef>
              <a:spcPct val="0"/>
            </a:spcBef>
            <a:spcAft>
              <a:spcPct val="35000"/>
            </a:spcAft>
            <a:buNone/>
          </a:pPr>
          <a:r>
            <a:rPr lang="en-US" sz="1600" kern="1200" dirty="0"/>
            <a:t>Rational Numbers – </a:t>
          </a:r>
          <a:r>
            <a:rPr lang="en-US" sz="1600" kern="1200" dirty="0">
              <a:solidFill>
                <a:srgbClr val="FFFF00"/>
              </a:solidFill>
            </a:rPr>
            <a:t>Can be written as fractions</a:t>
          </a:r>
        </a:p>
      </dsp:txBody>
      <dsp:txXfrm>
        <a:off x="80743" y="80743"/>
        <a:ext cx="4105714" cy="3081777"/>
      </dsp:txXfrm>
    </dsp:sp>
    <dsp:sp modelId="{D6D993CF-C9FD-4F2F-B082-17AF076B7BE5}">
      <dsp:nvSpPr>
        <dsp:cNvPr id="0" name=""/>
        <dsp:cNvSpPr/>
      </dsp:nvSpPr>
      <dsp:spPr>
        <a:xfrm>
          <a:off x="106680" y="810815"/>
          <a:ext cx="640080" cy="1118513"/>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½ = 0.5</a:t>
          </a:r>
        </a:p>
      </dsp:txBody>
      <dsp:txXfrm>
        <a:off x="126365" y="830500"/>
        <a:ext cx="600710" cy="1079143"/>
      </dsp:txXfrm>
    </dsp:sp>
    <dsp:sp modelId="{8821AE8E-19CD-46CA-8DFB-E8DE54836599}">
      <dsp:nvSpPr>
        <dsp:cNvPr id="0" name=""/>
        <dsp:cNvSpPr/>
      </dsp:nvSpPr>
      <dsp:spPr>
        <a:xfrm>
          <a:off x="106680" y="1960864"/>
          <a:ext cx="640080" cy="1118513"/>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2/3 = .666…</a:t>
          </a:r>
        </a:p>
      </dsp:txBody>
      <dsp:txXfrm>
        <a:off x="126365" y="1980549"/>
        <a:ext cx="600710" cy="1079143"/>
      </dsp:txXfrm>
    </dsp:sp>
    <dsp:sp modelId="{716B1DA9-5566-4515-846C-C3FEF1600E9C}">
      <dsp:nvSpPr>
        <dsp:cNvPr id="0" name=""/>
        <dsp:cNvSpPr/>
      </dsp:nvSpPr>
      <dsp:spPr>
        <a:xfrm>
          <a:off x="853440" y="810815"/>
          <a:ext cx="3307080" cy="2270284"/>
        </a:xfrm>
        <a:prstGeom prst="roundRect">
          <a:avLst>
            <a:gd name="adj" fmla="val 10500"/>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0960" tIns="60960" rIns="60960" bIns="1441630" numCol="1" spcCol="1270" anchor="t" anchorCtr="0">
          <a:noAutofit/>
        </a:bodyPr>
        <a:lstStyle/>
        <a:p>
          <a:pPr marL="0" lvl="0" indent="0" algn="l" defTabSz="711200">
            <a:lnSpc>
              <a:spcPct val="90000"/>
            </a:lnSpc>
            <a:spcBef>
              <a:spcPct val="0"/>
            </a:spcBef>
            <a:spcAft>
              <a:spcPct val="35000"/>
            </a:spcAft>
            <a:buNone/>
          </a:pPr>
          <a:r>
            <a:rPr lang="en-US" sz="1600" kern="1200" dirty="0"/>
            <a:t>Integers – </a:t>
          </a:r>
          <a:r>
            <a:rPr lang="en-US" sz="1600" kern="1200" dirty="0">
              <a:solidFill>
                <a:srgbClr val="0070C0"/>
              </a:solidFill>
            </a:rPr>
            <a:t>No decimals</a:t>
          </a:r>
        </a:p>
      </dsp:txBody>
      <dsp:txXfrm>
        <a:off x="923259" y="880634"/>
        <a:ext cx="3167442" cy="2130646"/>
      </dsp:txXfrm>
    </dsp:sp>
    <dsp:sp modelId="{7EA4DA23-DB17-45CE-9B33-D53997F731E3}">
      <dsp:nvSpPr>
        <dsp:cNvPr id="0" name=""/>
        <dsp:cNvSpPr/>
      </dsp:nvSpPr>
      <dsp:spPr>
        <a:xfrm>
          <a:off x="936117" y="1605415"/>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-3</a:t>
          </a:r>
        </a:p>
      </dsp:txBody>
      <dsp:txXfrm>
        <a:off x="949074" y="1618372"/>
        <a:ext cx="635502" cy="395413"/>
      </dsp:txXfrm>
    </dsp:sp>
    <dsp:sp modelId="{ED663FF3-9AA5-4E03-B5AB-C3F82B9EDB94}">
      <dsp:nvSpPr>
        <dsp:cNvPr id="0" name=""/>
        <dsp:cNvSpPr/>
      </dsp:nvSpPr>
      <dsp:spPr>
        <a:xfrm>
          <a:off x="936117" y="2047401"/>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0</a:t>
          </a:r>
          <a:endParaRPr lang="en-US" sz="1400" kern="1200" dirty="0"/>
        </a:p>
      </dsp:txBody>
      <dsp:txXfrm>
        <a:off x="949074" y="2060358"/>
        <a:ext cx="635502" cy="395413"/>
      </dsp:txXfrm>
    </dsp:sp>
    <dsp:sp modelId="{E1AE2EB8-177C-403F-B0CC-E1EE143E468D}">
      <dsp:nvSpPr>
        <dsp:cNvPr id="0" name=""/>
        <dsp:cNvSpPr/>
      </dsp:nvSpPr>
      <dsp:spPr>
        <a:xfrm>
          <a:off x="936117" y="2489387"/>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5</a:t>
          </a:r>
        </a:p>
      </dsp:txBody>
      <dsp:txXfrm>
        <a:off x="949074" y="2502344"/>
        <a:ext cx="635502" cy="395413"/>
      </dsp:txXfrm>
    </dsp:sp>
    <dsp:sp modelId="{66642E7B-F507-4ECE-A46A-914C6FDA6F9B}">
      <dsp:nvSpPr>
        <dsp:cNvPr id="0" name=""/>
        <dsp:cNvSpPr/>
      </dsp:nvSpPr>
      <dsp:spPr>
        <a:xfrm>
          <a:off x="1685544" y="1621631"/>
          <a:ext cx="2368296" cy="1297305"/>
        </a:xfrm>
        <a:prstGeom prst="roundRect">
          <a:avLst>
            <a:gd name="adj" fmla="val 10500"/>
          </a:avLst>
        </a:prstGeom>
        <a:gradFill rotWithShape="1">
          <a:gsLst>
            <a:gs pos="0">
              <a:schemeClr val="accent5">
                <a:tint val="43000"/>
                <a:satMod val="165000"/>
              </a:schemeClr>
            </a:gs>
            <a:gs pos="55000">
              <a:schemeClr val="accent5">
                <a:tint val="83000"/>
                <a:satMod val="155000"/>
              </a:schemeClr>
            </a:gs>
            <a:gs pos="100000">
              <a:schemeClr val="accent5">
                <a:shade val="85000"/>
              </a:schemeClr>
            </a:gs>
          </a:gsLst>
          <a:path path="circle">
            <a:fillToRect l="-40000" t="-90000" r="140000" b="190000"/>
          </a:path>
        </a:gradFill>
        <a:ln w="9525" cap="flat" cmpd="sng" algn="ctr">
          <a:solidFill>
            <a:schemeClr val="accent5"/>
          </a:solidFill>
          <a:prstDash val="solid"/>
        </a:ln>
        <a:effectLst>
          <a:outerShdw blurRad="50800" dist="25400" dir="5400000" rotWithShape="0">
            <a:srgbClr val="000000">
              <a:alpha val="4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60960" tIns="60960" rIns="60960" bIns="732257" numCol="1" spcCol="1270" anchor="t" anchorCtr="0">
          <a:noAutofit/>
        </a:bodyPr>
        <a:lstStyle/>
        <a:p>
          <a:pPr marL="0" lvl="0" indent="0" algn="l" defTabSz="711200">
            <a:lnSpc>
              <a:spcPct val="90000"/>
            </a:lnSpc>
            <a:spcBef>
              <a:spcPct val="0"/>
            </a:spcBef>
            <a:spcAft>
              <a:spcPct val="35000"/>
            </a:spcAft>
            <a:buNone/>
          </a:pPr>
          <a:r>
            <a:rPr lang="en-US" sz="1600" kern="1200" dirty="0"/>
            <a:t>Whole Numbers – </a:t>
          </a:r>
          <a:r>
            <a:rPr lang="en-US" sz="1600" kern="1200" dirty="0">
              <a:solidFill>
                <a:srgbClr val="FFFF00"/>
              </a:solidFill>
            </a:rPr>
            <a:t>Non-negative</a:t>
          </a:r>
        </a:p>
      </dsp:txBody>
      <dsp:txXfrm>
        <a:off x="1725441" y="1661528"/>
        <a:ext cx="2288502" cy="1217511"/>
      </dsp:txXfrm>
    </dsp:sp>
    <dsp:sp modelId="{3D7A25AD-17FC-4F29-8BA5-10B185B539FA}">
      <dsp:nvSpPr>
        <dsp:cNvPr id="0" name=""/>
        <dsp:cNvSpPr/>
      </dsp:nvSpPr>
      <dsp:spPr>
        <a:xfrm>
          <a:off x="1744751"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0</a:t>
          </a:r>
        </a:p>
      </dsp:txBody>
      <dsp:txXfrm>
        <a:off x="1762704" y="2223371"/>
        <a:ext cx="699040" cy="547881"/>
      </dsp:txXfrm>
    </dsp:sp>
    <dsp:sp modelId="{106984B0-A25B-4298-A167-C7D3B60C22D9}">
      <dsp:nvSpPr>
        <dsp:cNvPr id="0" name=""/>
        <dsp:cNvSpPr/>
      </dsp:nvSpPr>
      <dsp:spPr>
        <a:xfrm>
          <a:off x="2500606"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1</a:t>
          </a:r>
        </a:p>
      </dsp:txBody>
      <dsp:txXfrm>
        <a:off x="2518559" y="2223371"/>
        <a:ext cx="699040" cy="547881"/>
      </dsp:txXfrm>
    </dsp:sp>
    <dsp:sp modelId="{53C1D4AF-EF34-46B3-9D90-ECF670422F4C}">
      <dsp:nvSpPr>
        <dsp:cNvPr id="0" name=""/>
        <dsp:cNvSpPr/>
      </dsp:nvSpPr>
      <dsp:spPr>
        <a:xfrm>
          <a:off x="3256462"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a:t>
          </a:r>
        </a:p>
      </dsp:txBody>
      <dsp:txXfrm>
        <a:off x="3274415" y="2223371"/>
        <a:ext cx="699040" cy="547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6FDAB1-E781-4A4C-8457-9423480D1783}">
      <dsp:nvSpPr>
        <dsp:cNvPr id="0" name=""/>
        <dsp:cNvSpPr/>
      </dsp:nvSpPr>
      <dsp:spPr>
        <a:xfrm>
          <a:off x="0" y="0"/>
          <a:ext cx="4114800" cy="3257550"/>
        </a:xfrm>
        <a:prstGeom prst="roundRect">
          <a:avLst>
            <a:gd name="adj" fmla="val 85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2011085" numCol="1" spcCol="1270" anchor="t" anchorCtr="0">
          <a:noAutofit/>
        </a:bodyPr>
        <a:lstStyle/>
        <a:p>
          <a:pPr marL="0" lvl="0" indent="0" algn="l" defTabSz="1066800">
            <a:lnSpc>
              <a:spcPct val="90000"/>
            </a:lnSpc>
            <a:spcBef>
              <a:spcPct val="0"/>
            </a:spcBef>
            <a:spcAft>
              <a:spcPct val="35000"/>
            </a:spcAft>
            <a:buNone/>
          </a:pPr>
          <a:r>
            <a:rPr lang="en-US" sz="2400" kern="1200" dirty="0"/>
            <a:t>Irrational Numbers – </a:t>
          </a:r>
          <a:r>
            <a:rPr lang="en-US" sz="2400" kern="1200" dirty="0">
              <a:solidFill>
                <a:srgbClr val="FFFF00"/>
              </a:solidFill>
            </a:rPr>
            <a:t>Cannot be written as fraction</a:t>
          </a:r>
        </a:p>
      </dsp:txBody>
      <dsp:txXfrm>
        <a:off x="81099" y="81099"/>
        <a:ext cx="3952602" cy="3095352"/>
      </dsp:txXfrm>
    </dsp:sp>
    <dsp:sp modelId="{07C157A3-C1A9-4CAA-A483-60DFA824CF7E}">
      <dsp:nvSpPr>
        <dsp:cNvPr id="0" name=""/>
        <dsp:cNvSpPr/>
      </dsp:nvSpPr>
      <dsp:spPr>
        <a:xfrm>
          <a:off x="102870"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14:m xmlns:a14="http://schemas.microsoft.com/office/drawing/2010/main">
            <m:oMath xmlns:m="http://schemas.openxmlformats.org/officeDocument/2006/math">
              <m:rad>
                <m:radPr>
                  <m:degHide m:val="on"/>
                  <m:ctrlPr>
                    <a:rPr lang="en-US" sz="2600" i="1" kern="1200" smtClean="0">
                      <a:latin typeface="Cambria Math" panose="02040503050406030204" pitchFamily="18" charset="0"/>
                    </a:rPr>
                  </m:ctrlPr>
                </m:radPr>
                <m:deg/>
                <m:e>
                  <m:r>
                    <a:rPr lang="en-US" sz="2600" b="0" i="1" kern="1200" smtClean="0">
                      <a:latin typeface="Cambria Math"/>
                    </a:rPr>
                    <m:t>2</m:t>
                  </m:r>
                </m:e>
              </m:rad>
            </m:oMath>
          </a14:m>
          <a:r>
            <a:rPr lang="en-US" sz="2600" kern="1200" dirty="0">
              <a:latin typeface="Calibri"/>
            </a:rPr>
            <a:t> = </a:t>
          </a:r>
        </a:p>
        <a:p>
          <a:pPr marL="0" lvl="0" indent="0" algn="ctr" defTabSz="1155700">
            <a:lnSpc>
              <a:spcPct val="90000"/>
            </a:lnSpc>
            <a:spcBef>
              <a:spcPct val="0"/>
            </a:spcBef>
            <a:spcAft>
              <a:spcPct val="35000"/>
            </a:spcAft>
            <a:buNone/>
          </a:pPr>
          <a:r>
            <a:rPr lang="en-US" sz="2600" kern="1200" dirty="0">
              <a:latin typeface="Calibri"/>
            </a:rPr>
            <a:t>1.414…</a:t>
          </a:r>
        </a:p>
      </dsp:txBody>
      <dsp:txXfrm>
        <a:off x="142492" y="1505519"/>
        <a:ext cx="1209142" cy="1386653"/>
      </dsp:txXfrm>
    </dsp:sp>
    <dsp:sp modelId="{D6607342-75A7-46A4-9037-AC5EB94E8259}">
      <dsp:nvSpPr>
        <dsp:cNvPr id="0" name=""/>
        <dsp:cNvSpPr/>
      </dsp:nvSpPr>
      <dsp:spPr>
        <a:xfrm>
          <a:off x="1411599"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14:m xmlns:a14="http://schemas.microsoft.com/office/drawing/2010/main">
            <m:oMath xmlns:m="http://schemas.openxmlformats.org/officeDocument/2006/math">
              <m:r>
                <a:rPr lang="en-US" sz="2600" b="0" i="1" kern="1200" smtClean="0">
                  <a:latin typeface="Cambria Math"/>
                </a:rPr>
                <m:t>−</m:t>
              </m:r>
              <m:rad>
                <m:radPr>
                  <m:degHide m:val="on"/>
                  <m:ctrlPr>
                    <a:rPr lang="en-US" sz="2600" i="1" kern="1200" smtClean="0">
                      <a:latin typeface="Cambria Math" panose="02040503050406030204" pitchFamily="18" charset="0"/>
                    </a:rPr>
                  </m:ctrlPr>
                </m:radPr>
                <m:deg/>
                <m:e>
                  <m:r>
                    <a:rPr lang="en-US" sz="2600" b="0" i="1" kern="1200" smtClean="0">
                      <a:latin typeface="Cambria Math"/>
                    </a:rPr>
                    <m:t>5</m:t>
                  </m:r>
                </m:e>
              </m:rad>
            </m:oMath>
          </a14:m>
          <a:r>
            <a:rPr lang="en-US" sz="2600" kern="1200" dirty="0">
              <a:latin typeface="Calibri"/>
            </a:rPr>
            <a:t> =  </a:t>
          </a:r>
        </a:p>
        <a:p>
          <a:pPr marL="0" lvl="0" indent="0" algn="ctr" defTabSz="1155700">
            <a:lnSpc>
              <a:spcPct val="90000"/>
            </a:lnSpc>
            <a:spcBef>
              <a:spcPct val="0"/>
            </a:spcBef>
            <a:spcAft>
              <a:spcPct val="35000"/>
            </a:spcAft>
            <a:buNone/>
          </a:pPr>
          <a:r>
            <a:rPr lang="en-US" sz="2600" kern="1200" dirty="0">
              <a:latin typeface="Calibri"/>
            </a:rPr>
            <a:t>-2.24…</a:t>
          </a:r>
        </a:p>
      </dsp:txBody>
      <dsp:txXfrm>
        <a:off x="1451221" y="1505519"/>
        <a:ext cx="1209142" cy="1386653"/>
      </dsp:txXfrm>
    </dsp:sp>
    <dsp:sp modelId="{450CAF4D-878E-49C1-A34B-E3DBDB3E0D0F}">
      <dsp:nvSpPr>
        <dsp:cNvPr id="0" name=""/>
        <dsp:cNvSpPr/>
      </dsp:nvSpPr>
      <dsp:spPr>
        <a:xfrm>
          <a:off x="2720328"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dirty="0"/>
            <a:t>π</a:t>
          </a:r>
          <a:r>
            <a:rPr lang="en-US" sz="2600" kern="1200" dirty="0"/>
            <a:t> = </a:t>
          </a:r>
        </a:p>
        <a:p>
          <a:pPr marL="0" lvl="0" indent="0" algn="ctr" defTabSz="1155700">
            <a:lnSpc>
              <a:spcPct val="90000"/>
            </a:lnSpc>
            <a:spcBef>
              <a:spcPct val="0"/>
            </a:spcBef>
            <a:spcAft>
              <a:spcPct val="35000"/>
            </a:spcAft>
            <a:buNone/>
          </a:pPr>
          <a:r>
            <a:rPr lang="en-US" sz="2600" kern="1200" dirty="0"/>
            <a:t>3.14…</a:t>
          </a:r>
        </a:p>
      </dsp:txBody>
      <dsp:txXfrm>
        <a:off x="2759950" y="1505519"/>
        <a:ext cx="1209142" cy="1386653"/>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464" cy="464423"/>
          </a:xfrm>
          <a:prstGeom prst="rect">
            <a:avLst/>
          </a:prstGeom>
        </p:spPr>
        <p:txBody>
          <a:bodyPr vert="horz" lIns="93113" tIns="46557" rIns="93113" bIns="46557" rtlCol="0"/>
          <a:lstStyle>
            <a:lvl1pPr algn="l">
              <a:defRPr sz="1200"/>
            </a:lvl1pPr>
          </a:lstStyle>
          <a:p>
            <a:endParaRPr lang="en-US"/>
          </a:p>
        </p:txBody>
      </p:sp>
      <p:sp>
        <p:nvSpPr>
          <p:cNvPr id="3" name="Date Placeholder 2"/>
          <p:cNvSpPr>
            <a:spLocks noGrp="1"/>
          </p:cNvSpPr>
          <p:nvPr>
            <p:ph type="dt" idx="1"/>
          </p:nvPr>
        </p:nvSpPr>
        <p:spPr>
          <a:xfrm>
            <a:off x="3969139" y="0"/>
            <a:ext cx="3036464" cy="464423"/>
          </a:xfrm>
          <a:prstGeom prst="rect">
            <a:avLst/>
          </a:prstGeom>
        </p:spPr>
        <p:txBody>
          <a:bodyPr vert="horz" lIns="93113" tIns="46557" rIns="93113" bIns="46557" rtlCol="0"/>
          <a:lstStyle>
            <a:lvl1pPr algn="r">
              <a:defRPr sz="1200"/>
            </a:lvl1pPr>
          </a:lstStyle>
          <a:p>
            <a:fld id="{290C7399-A8FC-4FAD-A285-0197305D0A21}" type="datetimeFigureOut">
              <a:rPr lang="en-US" smtClean="0"/>
              <a:pPr/>
              <a:t>3/8/2021</a:t>
            </a:fld>
            <a:endParaRPr lang="en-US"/>
          </a:p>
        </p:txBody>
      </p:sp>
      <p:sp>
        <p:nvSpPr>
          <p:cNvPr id="4" name="Slide Image Placeholder 3"/>
          <p:cNvSpPr>
            <a:spLocks noGrp="1" noRot="1" noChangeAspect="1"/>
          </p:cNvSpPr>
          <p:nvPr>
            <p:ph type="sldImg" idx="2"/>
          </p:nvPr>
        </p:nvSpPr>
        <p:spPr>
          <a:xfrm>
            <a:off x="407988" y="696913"/>
            <a:ext cx="6191250" cy="3482975"/>
          </a:xfrm>
          <a:prstGeom prst="rect">
            <a:avLst/>
          </a:prstGeom>
          <a:noFill/>
          <a:ln w="12700">
            <a:solidFill>
              <a:prstClr val="black"/>
            </a:solidFill>
          </a:ln>
        </p:spPr>
        <p:txBody>
          <a:bodyPr vert="horz" lIns="93113" tIns="46557" rIns="93113" bIns="46557" rtlCol="0" anchor="ctr"/>
          <a:lstStyle/>
          <a:p>
            <a:endParaRPr lang="en-US"/>
          </a:p>
        </p:txBody>
      </p:sp>
      <p:sp>
        <p:nvSpPr>
          <p:cNvPr id="5" name="Notes Placeholder 4"/>
          <p:cNvSpPr>
            <a:spLocks noGrp="1"/>
          </p:cNvSpPr>
          <p:nvPr>
            <p:ph type="body" sz="quarter" idx="3"/>
          </p:nvPr>
        </p:nvSpPr>
        <p:spPr>
          <a:xfrm>
            <a:off x="700723" y="4412020"/>
            <a:ext cx="5605780" cy="4179808"/>
          </a:xfrm>
          <a:prstGeom prst="rect">
            <a:avLst/>
          </a:prstGeom>
        </p:spPr>
        <p:txBody>
          <a:bodyPr vert="horz" lIns="93113" tIns="46557" rIns="93113" bIns="4655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2428"/>
            <a:ext cx="3036464" cy="464423"/>
          </a:xfrm>
          <a:prstGeom prst="rect">
            <a:avLst/>
          </a:prstGeom>
        </p:spPr>
        <p:txBody>
          <a:bodyPr vert="horz" lIns="93113" tIns="46557" rIns="93113" bIns="46557" rtlCol="0" anchor="b"/>
          <a:lstStyle>
            <a:lvl1pPr algn="l">
              <a:defRPr sz="1200"/>
            </a:lvl1pPr>
          </a:lstStyle>
          <a:p>
            <a:endParaRPr lang="en-US"/>
          </a:p>
        </p:txBody>
      </p:sp>
      <p:sp>
        <p:nvSpPr>
          <p:cNvPr id="7" name="Slide Number Placeholder 6"/>
          <p:cNvSpPr>
            <a:spLocks noGrp="1"/>
          </p:cNvSpPr>
          <p:nvPr>
            <p:ph type="sldNum" sz="quarter" idx="5"/>
          </p:nvPr>
        </p:nvSpPr>
        <p:spPr>
          <a:xfrm>
            <a:off x="3969139" y="8822428"/>
            <a:ext cx="3036464" cy="464423"/>
          </a:xfrm>
          <a:prstGeom prst="rect">
            <a:avLst/>
          </a:prstGeom>
        </p:spPr>
        <p:txBody>
          <a:bodyPr vert="horz" lIns="93113" tIns="46557" rIns="93113" bIns="46557" rtlCol="0" anchor="b"/>
          <a:lstStyle>
            <a:lvl1pPr algn="r">
              <a:defRPr sz="1200"/>
            </a:lvl1pPr>
          </a:lstStyle>
          <a:p>
            <a:fld id="{A2128D16-7D2C-4C53-8853-387C2F37CC57}" type="slidenum">
              <a:rPr lang="en-US" smtClean="0"/>
              <a:pPr/>
              <a:t>‹#›</a:t>
            </a:fld>
            <a:endParaRPr lang="en-US"/>
          </a:p>
        </p:txBody>
      </p:sp>
    </p:spTree>
    <p:extLst>
      <p:ext uri="{BB962C8B-B14F-4D97-AF65-F5344CB8AC3E}">
        <p14:creationId xmlns:p14="http://schemas.microsoft.com/office/powerpoint/2010/main" val="379382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pPr algn="ctr"/>
            <a:r>
              <a:rPr lang="en-US" sz="7200" b="1" dirty="0"/>
              <a:t>Algebra II 1</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a:t>
            </a:fld>
            <a:endParaRPr lang="en-US"/>
          </a:p>
        </p:txBody>
      </p:sp>
    </p:spTree>
    <p:extLst>
      <p:ext uri="{BB962C8B-B14F-4D97-AF65-F5344CB8AC3E}">
        <p14:creationId xmlns:p14="http://schemas.microsoft.com/office/powerpoint/2010/main" val="2417452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-64</a:t>
            </a:r>
          </a:p>
          <a:p>
            <a:r>
              <a:rPr lang="en-US" dirty="0"/>
              <a:t>64</a:t>
            </a:r>
          </a:p>
          <a:p>
            <a:r>
              <a:rPr lang="en-US" dirty="0"/>
              <a:t>5(6)(6-2) = 5(6)(4) = 120</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8n + 4</a:t>
            </a:r>
          </a:p>
          <a:p>
            <a:r>
              <a:rPr lang="en-US" dirty="0"/>
              <a:t>2p</a:t>
            </a:r>
            <a:r>
              <a:rPr lang="en-US" baseline="30000" dirty="0"/>
              <a:t>3</a:t>
            </a:r>
            <a:r>
              <a:rPr lang="en-US" baseline="0" dirty="0"/>
              <a:t> + 5p</a:t>
            </a:r>
            <a:r>
              <a:rPr lang="en-US" baseline="30000" dirty="0"/>
              <a:t>2</a:t>
            </a:r>
            <a:endParaRPr lang="en-US" baseline="0" dirty="0"/>
          </a:p>
          <a:p>
            <a:r>
              <a:rPr lang="en-US" baseline="0" dirty="0"/>
              <a:t>8x – 24 – 2x – 12 = 6x – 36 </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14</a:t>
            </a:fld>
            <a:endParaRPr lang="en-US"/>
          </a:p>
        </p:txBody>
      </p:sp>
    </p:spTree>
    <p:extLst>
      <p:ext uri="{BB962C8B-B14F-4D97-AF65-F5344CB8AC3E}">
        <p14:creationId xmlns:p14="http://schemas.microsoft.com/office/powerpoint/2010/main" val="1182919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Both</a:t>
            </a:r>
            <a:r>
              <a:rPr lang="en-US" baseline="0" dirty="0"/>
              <a:t> sides of the equations must stay balanced.</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16</a:t>
            </a:fld>
            <a:endParaRPr lang="en-US"/>
          </a:p>
        </p:txBody>
      </p:sp>
    </p:spTree>
    <p:extLst>
      <p:ext uri="{BB962C8B-B14F-4D97-AF65-F5344CB8AC3E}">
        <p14:creationId xmlns:p14="http://schemas.microsoft.com/office/powerpoint/2010/main" val="3666488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4x + 9 = 21 </a:t>
            </a:r>
            <a:r>
              <a:rPr lang="en-US" dirty="0">
                <a:sym typeface="Wingdings" pitchFamily="2" charset="2"/>
              </a:rPr>
              <a:t> 4x = 12  x = 3</a:t>
            </a:r>
          </a:p>
          <a:p>
            <a:endParaRPr lang="en-US" dirty="0">
              <a:sym typeface="Wingdings" pitchFamily="2" charset="2"/>
            </a:endParaRPr>
          </a:p>
          <a:p>
            <a:r>
              <a:rPr lang="en-US" dirty="0">
                <a:sym typeface="Wingdings" pitchFamily="2" charset="2"/>
              </a:rPr>
              <a:t>-(3/5)x + 1 = 4  -(3/5)x = 3  x = -5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-2x + 9</a:t>
            </a:r>
            <a:r>
              <a:rPr lang="en-US" baseline="0" dirty="0"/>
              <a:t> = 2x – 7 </a:t>
            </a:r>
            <a:r>
              <a:rPr lang="en-US" baseline="0" dirty="0">
                <a:sym typeface="Wingdings" pitchFamily="2" charset="2"/>
              </a:rPr>
              <a:t> -4x + 9 = -7  -4x = -16  x = 4</a:t>
            </a:r>
          </a:p>
          <a:p>
            <a:endParaRPr lang="en-US" baseline="0" dirty="0">
              <a:sym typeface="Wingdings" pitchFamily="2" charset="2"/>
            </a:endParaRPr>
          </a:p>
          <a:p>
            <a:r>
              <a:rPr lang="en-US" baseline="0" dirty="0">
                <a:sym typeface="Wingdings" pitchFamily="2" charset="2"/>
              </a:rPr>
              <a:t>3(x + 2) = 5(x + 4)  3x + 6 = 5x + 20  -2x + 6 = 20  -2x = 14  x = -7</a:t>
            </a:r>
          </a:p>
          <a:p>
            <a:endParaRPr lang="en-US" baseline="0" dirty="0">
              <a:sym typeface="Wingdings" pitchFamily="2" charset="2"/>
            </a:endParaRPr>
          </a:p>
        </p:txBody>
      </p:sp>
      <p:sp>
        <p:nvSpPr>
          <p:cNvPr id="4" name="Slide Number Placeholder 3"/>
          <p:cNvSpPr>
            <a:spLocks noGrp="1"/>
          </p:cNvSpPr>
          <p:nvPr>
            <p:ph type="sldNum" sz="quarter" idx="10"/>
          </p:nvPr>
        </p:nvSpPr>
        <p:spPr/>
        <p:txBody>
          <a:bodyPr/>
          <a:lstStyle/>
          <a:p>
            <a:fld id="{A2128D16-7D2C-4C53-8853-387C2F37CC57}"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2/3 x + 5/6 = x – ½ </a:t>
            </a:r>
            <a:r>
              <a:rPr lang="en-US" dirty="0">
                <a:sym typeface="Wingdings" pitchFamily="2" charset="2"/>
              </a:rPr>
              <a:t> 2/3 x – 3/3 x + 5/6 = -1/2  -1/3</a:t>
            </a:r>
            <a:r>
              <a:rPr lang="en-US" baseline="0" dirty="0">
                <a:sym typeface="Wingdings" pitchFamily="2" charset="2"/>
              </a:rPr>
              <a:t> x = -1/2 – 5/6  -1/3 x = -3/6 – 5/6  -1/3 x = -8/6  x = 4</a:t>
            </a:r>
            <a:endParaRPr lang="en-US" dirty="0"/>
          </a:p>
          <a:p>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19</a:t>
            </a:fld>
            <a:endParaRPr lang="en-US"/>
          </a:p>
        </p:txBody>
      </p:sp>
    </p:spTree>
    <p:extLst>
      <p:ext uri="{BB962C8B-B14F-4D97-AF65-F5344CB8AC3E}">
        <p14:creationId xmlns:p14="http://schemas.microsoft.com/office/powerpoint/2010/main" val="1449799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Total</a:t>
            </a:r>
            <a:r>
              <a:rPr lang="en-US" baseline="0" dirty="0"/>
              <a:t> money = base salary + commission percent • sales</a:t>
            </a:r>
          </a:p>
          <a:p>
            <a:r>
              <a:rPr lang="en-US" baseline="0" dirty="0"/>
              <a:t>60000 = 22000 + 0.04x</a:t>
            </a:r>
          </a:p>
          <a:p>
            <a:r>
              <a:rPr lang="en-US" baseline="0" dirty="0"/>
              <a:t>38000 = 0.04x</a:t>
            </a:r>
          </a:p>
          <a:p>
            <a:r>
              <a:rPr lang="en-US" baseline="0" dirty="0"/>
              <a:t>X = 950,000</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a:t>
            </a:fld>
            <a:endParaRPr lang="en-US"/>
          </a:p>
        </p:txBody>
      </p:sp>
    </p:spTree>
    <p:extLst>
      <p:ext uri="{BB962C8B-B14F-4D97-AF65-F5344CB8AC3E}">
        <p14:creationId xmlns:p14="http://schemas.microsoft.com/office/powerpoint/2010/main" val="2010799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21</a:t>
            </a:fld>
            <a:endParaRPr lang="en-US"/>
          </a:p>
        </p:txBody>
      </p:sp>
    </p:spTree>
    <p:extLst>
      <p:ext uri="{BB962C8B-B14F-4D97-AF65-F5344CB8AC3E}">
        <p14:creationId xmlns:p14="http://schemas.microsoft.com/office/powerpoint/2010/main" val="2045770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22</a:t>
            </a:fld>
            <a:endParaRPr lang="en-US"/>
          </a:p>
        </p:txBody>
      </p:sp>
    </p:spTree>
    <p:extLst>
      <p:ext uri="{BB962C8B-B14F-4D97-AF65-F5344CB8AC3E}">
        <p14:creationId xmlns:p14="http://schemas.microsoft.com/office/powerpoint/2010/main" val="3918271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C = 2πr </a:t>
            </a:r>
            <a:r>
              <a:rPr lang="en-US" dirty="0">
                <a:sym typeface="Wingdings" pitchFamily="2" charset="2"/>
              </a:rPr>
              <a:t> 25 = 2</a:t>
            </a:r>
            <a:r>
              <a:rPr lang="en-US" dirty="0"/>
              <a:t>πr </a:t>
            </a:r>
            <a:r>
              <a:rPr lang="en-US" dirty="0">
                <a:sym typeface="Wingdings" pitchFamily="2" charset="2"/>
              </a:rPr>
              <a:t> 25/(2</a:t>
            </a:r>
            <a:r>
              <a:rPr lang="en-US" dirty="0"/>
              <a:t>π) = r ≈ 4 ft</a:t>
            </a:r>
          </a:p>
        </p:txBody>
      </p:sp>
      <p:sp>
        <p:nvSpPr>
          <p:cNvPr id="4" name="Slide Number Placeholder 3"/>
          <p:cNvSpPr>
            <a:spLocks noGrp="1"/>
          </p:cNvSpPr>
          <p:nvPr>
            <p:ph type="sldNum" sz="quarter" idx="10"/>
          </p:nvPr>
        </p:nvSpPr>
        <p:spPr/>
        <p:txBody>
          <a:bodyPr/>
          <a:lstStyle/>
          <a:p>
            <a:fld id="{A2128D16-7D2C-4C53-8853-387C2F37CC57}"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P = 2ℓ + 2w </a:t>
            </a:r>
            <a:r>
              <a:rPr lang="en-US" dirty="0">
                <a:sym typeface="Wingdings" pitchFamily="2" charset="2"/>
              </a:rPr>
              <a:t> P</a:t>
            </a:r>
            <a:r>
              <a:rPr lang="en-US" baseline="0" dirty="0">
                <a:sym typeface="Wingdings" pitchFamily="2" charset="2"/>
              </a:rPr>
              <a:t> – 2w = 2</a:t>
            </a:r>
            <a:r>
              <a:rPr lang="en-US" b="1" dirty="0"/>
              <a:t>ℓ </a:t>
            </a:r>
            <a:r>
              <a:rPr lang="en-US" b="1" dirty="0">
                <a:sym typeface="Wingdings" pitchFamily="2" charset="2"/>
              </a:rPr>
              <a:t> </a:t>
            </a:r>
            <a:r>
              <a:rPr lang="en-US" dirty="0"/>
              <a:t>ℓ = (P – 2w)/2</a:t>
            </a:r>
          </a:p>
          <a:p>
            <a:r>
              <a:rPr lang="en-US" dirty="0"/>
              <a:t>ℓ = (30 – 2(7))/2 = 8 in</a:t>
            </a:r>
          </a:p>
          <a:p>
            <a:endParaRPr lang="en-US" b="0"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b="0" dirty="0"/>
              <a:t>A = ½ (b</a:t>
            </a:r>
            <a:r>
              <a:rPr lang="en-US" b="0" baseline="-25000" dirty="0"/>
              <a:t>1</a:t>
            </a:r>
            <a:r>
              <a:rPr lang="en-US" b="0" baseline="0" dirty="0"/>
              <a:t> + b</a:t>
            </a:r>
            <a:r>
              <a:rPr lang="en-US" b="0" baseline="-25000" dirty="0"/>
              <a:t>2</a:t>
            </a:r>
            <a:r>
              <a:rPr lang="en-US" b="0" baseline="0" dirty="0"/>
              <a:t>)h </a:t>
            </a:r>
            <a:r>
              <a:rPr lang="en-US" b="0" baseline="0" dirty="0">
                <a:sym typeface="Wingdings" pitchFamily="2" charset="2"/>
              </a:rPr>
              <a:t> 2A = </a:t>
            </a:r>
            <a:r>
              <a:rPr lang="en-US" b="0" dirty="0"/>
              <a:t>(b</a:t>
            </a:r>
            <a:r>
              <a:rPr lang="en-US" b="0" baseline="-25000" dirty="0"/>
              <a:t>1</a:t>
            </a:r>
            <a:r>
              <a:rPr lang="en-US" b="0" baseline="0" dirty="0"/>
              <a:t> + b</a:t>
            </a:r>
            <a:r>
              <a:rPr lang="en-US" b="0" baseline="-25000" dirty="0"/>
              <a:t>2</a:t>
            </a:r>
            <a:r>
              <a:rPr lang="en-US" b="0" baseline="0" dirty="0"/>
              <a:t>)h </a:t>
            </a:r>
            <a:r>
              <a:rPr lang="en-US" b="0" baseline="0" dirty="0">
                <a:sym typeface="Wingdings" pitchFamily="2" charset="2"/>
              </a:rPr>
              <a:t> (2A)/</a:t>
            </a:r>
            <a:r>
              <a:rPr lang="en-US" b="0" dirty="0"/>
              <a:t>(b</a:t>
            </a:r>
            <a:r>
              <a:rPr lang="en-US" b="0" baseline="-25000" dirty="0"/>
              <a:t>1</a:t>
            </a:r>
            <a:r>
              <a:rPr lang="en-US" b="0" baseline="0" dirty="0"/>
              <a:t> + b</a:t>
            </a:r>
            <a:r>
              <a:rPr lang="en-US" b="0" baseline="-25000" dirty="0"/>
              <a:t>2</a:t>
            </a:r>
            <a:r>
              <a:rPr lang="en-US" b="0" baseline="0" dirty="0"/>
              <a:t>) = h</a:t>
            </a:r>
          </a:p>
          <a:p>
            <a:r>
              <a:rPr lang="en-US" b="0" baseline="0" dirty="0"/>
              <a:t>h = (2(70))/(6 + 8) = 10 in</a:t>
            </a:r>
            <a:endParaRPr lang="en-US" b="0" dirty="0"/>
          </a:p>
          <a:p>
            <a:endParaRPr lang="en-US" dirty="0"/>
          </a:p>
          <a:p>
            <a:r>
              <a:rPr lang="en-US" dirty="0"/>
              <a:t>y(4 – x) = 28 </a:t>
            </a:r>
            <a:r>
              <a:rPr lang="en-US" dirty="0">
                <a:sym typeface="Wingdings" pitchFamily="2" charset="2"/>
              </a:rPr>
              <a:t> y = 28/(4 – x)</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R = 15m + 22n</a:t>
            </a:r>
          </a:p>
          <a:p>
            <a:endParaRPr lang="en-US" dirty="0"/>
          </a:p>
          <a:p>
            <a:r>
              <a:rPr lang="en-US" dirty="0"/>
              <a:t>R – 22n = 15m</a:t>
            </a:r>
          </a:p>
          <a:p>
            <a:r>
              <a:rPr lang="en-US" dirty="0"/>
              <a:t>m</a:t>
            </a:r>
            <a:r>
              <a:rPr lang="en-US" baseline="0" dirty="0"/>
              <a:t> = (R – 22n)/15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27</a:t>
            </a:fld>
            <a:endParaRPr lang="en-US"/>
          </a:p>
        </p:txBody>
      </p:sp>
    </p:spTree>
    <p:extLst>
      <p:ext uri="{BB962C8B-B14F-4D97-AF65-F5344CB8AC3E}">
        <p14:creationId xmlns:p14="http://schemas.microsoft.com/office/powerpoint/2010/main" val="9408176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28</a:t>
            </a:fld>
            <a:endParaRPr lang="en-US"/>
          </a:p>
        </p:txBody>
      </p:sp>
    </p:spTree>
    <p:extLst>
      <p:ext uri="{BB962C8B-B14F-4D97-AF65-F5344CB8AC3E}">
        <p14:creationId xmlns:p14="http://schemas.microsoft.com/office/powerpoint/2010/main" val="7029221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Distance = rate • time</a:t>
            </a:r>
          </a:p>
          <a:p>
            <a:r>
              <a:rPr lang="en-US" dirty="0"/>
              <a:t>12000 mi = 16.7 mi/hr • t</a:t>
            </a:r>
          </a:p>
          <a:p>
            <a:r>
              <a:rPr lang="en-US" dirty="0"/>
              <a:t>t = 719 </a:t>
            </a:r>
            <a:r>
              <a:rPr lang="en-US" dirty="0" err="1"/>
              <a:t>hr</a:t>
            </a:r>
            <a:r>
              <a:rPr lang="en-US" dirty="0"/>
              <a:t> = 29.9 days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Subtracting</a:t>
            </a:r>
            <a:r>
              <a:rPr lang="en-US" baseline="0" dirty="0"/>
              <a:t> consecutive heights shows that the </a:t>
            </a:r>
            <a:r>
              <a:rPr lang="en-US" baseline="0" dirty="0" err="1"/>
              <a:t>paramotorist</a:t>
            </a:r>
            <a:r>
              <a:rPr lang="en-US" baseline="0" dirty="0"/>
              <a:t> is losing 210 ft per min.</a:t>
            </a:r>
          </a:p>
          <a:p>
            <a:endParaRPr lang="en-US" baseline="0" dirty="0"/>
          </a:p>
          <a:p>
            <a:r>
              <a:rPr lang="en-US" baseline="0" dirty="0"/>
              <a:t>Height = initial height – rate • time</a:t>
            </a:r>
          </a:p>
          <a:p>
            <a:r>
              <a:rPr lang="en-US" baseline="0" dirty="0"/>
              <a:t>h = 2400 ft – 210 ft/min • 8 min</a:t>
            </a:r>
          </a:p>
          <a:p>
            <a:r>
              <a:rPr lang="en-US" baseline="0" dirty="0"/>
              <a:t>h = 720 ft</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a:t>
            </a:fld>
            <a:endParaRPr lang="en-US"/>
          </a:p>
        </p:txBody>
      </p:sp>
    </p:spTree>
    <p:extLst>
      <p:ext uri="{BB962C8B-B14F-4D97-AF65-F5344CB8AC3E}">
        <p14:creationId xmlns:p14="http://schemas.microsoft.com/office/powerpoint/2010/main" val="3339800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Distance = rate city • gal city + rate highway • gal highway</a:t>
            </a:r>
          </a:p>
          <a:p>
            <a:r>
              <a:rPr lang="en-US" dirty="0"/>
              <a:t>428</a:t>
            </a:r>
            <a:r>
              <a:rPr lang="en-US" baseline="0" dirty="0"/>
              <a:t> = 12 </a:t>
            </a:r>
            <a:r>
              <a:rPr lang="en-US" dirty="0"/>
              <a:t>• x + 16 • (28 – x)</a:t>
            </a:r>
          </a:p>
          <a:p>
            <a:r>
              <a:rPr lang="en-US" dirty="0"/>
              <a:t>428 = 12 x + 448 – 16 x</a:t>
            </a:r>
          </a:p>
          <a:p>
            <a:r>
              <a:rPr lang="en-US" dirty="0"/>
              <a:t>-20 = -4x</a:t>
            </a:r>
          </a:p>
          <a:p>
            <a:r>
              <a:rPr lang="en-US" dirty="0"/>
              <a:t>x = 5 gallons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32</a:t>
            </a:fld>
            <a:endParaRPr lang="en-US"/>
          </a:p>
        </p:txBody>
      </p:sp>
    </p:spTree>
    <p:extLst>
      <p:ext uri="{BB962C8B-B14F-4D97-AF65-F5344CB8AC3E}">
        <p14:creationId xmlns:p14="http://schemas.microsoft.com/office/powerpoint/2010/main" val="2910902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33</a:t>
            </a:fld>
            <a:endParaRPr lang="en-US"/>
          </a:p>
        </p:txBody>
      </p:sp>
    </p:spTree>
    <p:extLst>
      <p:ext uri="{BB962C8B-B14F-4D97-AF65-F5344CB8AC3E}">
        <p14:creationId xmlns:p14="http://schemas.microsoft.com/office/powerpoint/2010/main" val="7757935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The last two are called compound inequalities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35</a:t>
            </a:fld>
            <a:endParaRPr lang="en-US"/>
          </a:p>
        </p:txBody>
      </p:sp>
    </p:spTree>
    <p:extLst>
      <p:ext uri="{BB962C8B-B14F-4D97-AF65-F5344CB8AC3E}">
        <p14:creationId xmlns:p14="http://schemas.microsoft.com/office/powerpoint/2010/main" val="39563725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4x + 9 &lt; 25 </a:t>
            </a:r>
            <a:r>
              <a:rPr lang="en-US" dirty="0">
                <a:sym typeface="Wingdings" pitchFamily="2" charset="2"/>
              </a:rPr>
              <a:t> 4x &lt; 16  x &lt; 4</a:t>
            </a:r>
          </a:p>
          <a:p>
            <a:endParaRPr lang="en-US" dirty="0">
              <a:sym typeface="Wingdings" pitchFamily="2" charset="2"/>
            </a:endParaRPr>
          </a:p>
          <a:p>
            <a:r>
              <a:rPr lang="en-US" dirty="0">
                <a:sym typeface="Wingdings" pitchFamily="2" charset="2"/>
              </a:rPr>
              <a:t>5x – 7 ≤ 6x  -7 ≤ x  x ≥ -7</a:t>
            </a:r>
          </a:p>
          <a:p>
            <a:endParaRPr lang="en-US" dirty="0">
              <a:sym typeface="Wingdings" pitchFamily="2" charset="2"/>
            </a:endParaRPr>
          </a:p>
          <a:p>
            <a:r>
              <a:rPr lang="en-US" dirty="0">
                <a:sym typeface="Wingdings" pitchFamily="2" charset="2"/>
              </a:rPr>
              <a:t>1 – 3x ≥ -14  -3x ≥ -15  x ≤ 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-1 &lt; 2x +</a:t>
            </a:r>
            <a:r>
              <a:rPr lang="en-US" baseline="0" dirty="0"/>
              <a:t> 7 &lt; 19 </a:t>
            </a:r>
            <a:r>
              <a:rPr lang="en-US" baseline="0" dirty="0">
                <a:sym typeface="Wingdings" pitchFamily="2" charset="2"/>
              </a:rPr>
              <a:t> -8 &lt; 2x &lt; 12  -4 &lt; x &lt; 6</a:t>
            </a:r>
          </a:p>
          <a:p>
            <a:endParaRPr lang="en-US" baseline="0" dirty="0">
              <a:sym typeface="Wingdings" pitchFamily="2" charset="2"/>
            </a:endParaRPr>
          </a:p>
          <a:p>
            <a:r>
              <a:rPr lang="en-US" baseline="0" dirty="0">
                <a:sym typeface="Wingdings" pitchFamily="2" charset="2"/>
              </a:rPr>
              <a:t>x + 4 ≤ 9 or x – 3 ≥ 7</a:t>
            </a:r>
          </a:p>
          <a:p>
            <a:r>
              <a:rPr lang="en-US" baseline="0" dirty="0">
                <a:sym typeface="Wingdings" pitchFamily="2" charset="2"/>
              </a:rPr>
              <a:t>x + 4 ≤ 9  x ≤ 5</a:t>
            </a:r>
          </a:p>
          <a:p>
            <a:r>
              <a:rPr lang="en-US" baseline="0" dirty="0">
                <a:sym typeface="Wingdings" pitchFamily="2" charset="2"/>
              </a:rPr>
              <a:t>x – 3 ≥ 7  x ≥ 10</a:t>
            </a:r>
          </a:p>
          <a:p>
            <a:r>
              <a:rPr lang="en-US" dirty="0"/>
              <a:t>x ≤ 5 or x ≥ 10</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-22 ≤ F ≤ 109</a:t>
            </a:r>
          </a:p>
          <a:p>
            <a:r>
              <a:rPr lang="en-US" dirty="0"/>
              <a:t>-22 ≤ (9/5)C + 32 ≤ 109</a:t>
            </a:r>
          </a:p>
          <a:p>
            <a:r>
              <a:rPr lang="en-US" dirty="0"/>
              <a:t>-54 ≤ 9/5 C ≤ 77</a:t>
            </a:r>
          </a:p>
          <a:p>
            <a:r>
              <a:rPr lang="en-US" dirty="0"/>
              <a:t>-</a:t>
            </a:r>
            <a:r>
              <a:rPr lang="en-US"/>
              <a:t>30 ≤ C ≤ 42.8</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40</a:t>
            </a:fld>
            <a:endParaRPr lang="en-US"/>
          </a:p>
        </p:txBody>
      </p:sp>
    </p:spTree>
    <p:extLst>
      <p:ext uri="{BB962C8B-B14F-4D97-AF65-F5344CB8AC3E}">
        <p14:creationId xmlns:p14="http://schemas.microsoft.com/office/powerpoint/2010/main" val="6382636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41</a:t>
            </a:fld>
            <a:endParaRPr lang="en-US"/>
          </a:p>
        </p:txBody>
      </p:sp>
    </p:spTree>
    <p:extLst>
      <p:ext uri="{BB962C8B-B14F-4D97-AF65-F5344CB8AC3E}">
        <p14:creationId xmlns:p14="http://schemas.microsoft.com/office/powerpoint/2010/main" val="371433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pPr marL="232783" indent="-232783">
              <a:buAutoNum type="arabicPeriod"/>
            </a:pPr>
            <a:r>
              <a:rPr lang="en-US" dirty="0"/>
              <a:t>Associative prop of multiplication</a:t>
            </a:r>
          </a:p>
          <a:p>
            <a:pPr marL="232783" indent="-232783">
              <a:buAutoNum type="arabicPeriod"/>
            </a:pPr>
            <a:r>
              <a:rPr lang="en-US" dirty="0"/>
              <a:t>Identity</a:t>
            </a:r>
            <a:r>
              <a:rPr lang="en-US" baseline="0" dirty="0"/>
              <a:t> prop of addition</a:t>
            </a:r>
          </a:p>
          <a:p>
            <a:pPr marL="232783" indent="-232783">
              <a:buAutoNum type="arabicPeriod"/>
            </a:pPr>
            <a:r>
              <a:rPr lang="en-US" baseline="0" dirty="0"/>
              <a:t>Distributive prop</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42</a:t>
            </a:fld>
            <a:endParaRPr lang="en-US"/>
          </a:p>
        </p:txBody>
      </p:sp>
    </p:spTree>
    <p:extLst>
      <p:ext uri="{BB962C8B-B14F-4D97-AF65-F5344CB8AC3E}">
        <p14:creationId xmlns:p14="http://schemas.microsoft.com/office/powerpoint/2010/main" val="3363117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43</a:t>
            </a:fld>
            <a:endParaRPr lang="en-US"/>
          </a:p>
        </p:txBody>
      </p:sp>
    </p:spTree>
    <p:extLst>
      <p:ext uri="{BB962C8B-B14F-4D97-AF65-F5344CB8AC3E}">
        <p14:creationId xmlns:p14="http://schemas.microsoft.com/office/powerpoint/2010/main" val="108324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x – 3 = 10 or –(x – 3) = 10</a:t>
            </a:r>
          </a:p>
          <a:p>
            <a:r>
              <a:rPr lang="en-US" dirty="0"/>
              <a:t>x = 13 or x – 3 = -10</a:t>
            </a:r>
          </a:p>
          <a:p>
            <a:r>
              <a:rPr lang="en-US" dirty="0"/>
              <a:t>x = 13 or x = -7</a:t>
            </a:r>
          </a:p>
          <a:p>
            <a:endParaRPr lang="en-US" dirty="0"/>
          </a:p>
          <a:p>
            <a:r>
              <a:rPr lang="en-US" dirty="0"/>
              <a:t>2x + 5 = 3x or –(2x + 5) = 3x</a:t>
            </a:r>
          </a:p>
          <a:p>
            <a:r>
              <a:rPr lang="en-US" dirty="0"/>
              <a:t>5 = x or 2x + 5 = -3x</a:t>
            </a:r>
          </a:p>
          <a:p>
            <a:r>
              <a:rPr lang="en-US" dirty="0"/>
              <a:t>x = 5 or 5</a:t>
            </a:r>
            <a:r>
              <a:rPr lang="en-US" baseline="0" dirty="0"/>
              <a:t> = -5x</a:t>
            </a:r>
          </a:p>
          <a:p>
            <a:r>
              <a:rPr lang="en-US" baseline="0" dirty="0"/>
              <a:t>x = 5 or </a:t>
            </a:r>
            <a:r>
              <a:rPr lang="en-US" strike="sngStrike" baseline="0" dirty="0"/>
              <a:t>x = -1</a:t>
            </a:r>
            <a:r>
              <a:rPr lang="en-US" baseline="0" dirty="0"/>
              <a:t> (-1 does not check)</a:t>
            </a:r>
          </a:p>
          <a:p>
            <a:endParaRPr lang="en-US" baseline="0" dirty="0"/>
          </a:p>
          <a:p>
            <a:r>
              <a:rPr lang="en-US" baseline="0" dirty="0"/>
              <a:t>4x – 1 = 2x + 9 </a:t>
            </a:r>
            <a:r>
              <a:rPr lang="en-US" baseline="0" dirty="0">
                <a:sym typeface="Wingdings" pitchFamily="2" charset="2"/>
              </a:rPr>
              <a:t> 2x – 1 = 9  2x = 10  x = 5</a:t>
            </a:r>
          </a:p>
          <a:p>
            <a:r>
              <a:rPr lang="en-US" baseline="0" dirty="0">
                <a:sym typeface="Wingdings" pitchFamily="2" charset="2"/>
              </a:rPr>
              <a:t>OR</a:t>
            </a:r>
          </a:p>
          <a:p>
            <a:r>
              <a:rPr lang="en-US" baseline="0" dirty="0">
                <a:sym typeface="Wingdings" pitchFamily="2" charset="2"/>
              </a:rPr>
              <a:t>-(4x – 1) = 2x + 9  -4x + 1 = 2x + 9  -6x + 1 = 9  -6x = 8  x = -8/6 = -4/3</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45</a:t>
            </a:fld>
            <a:endParaRPr lang="en-US"/>
          </a:p>
        </p:txBody>
      </p:sp>
    </p:spTree>
    <p:extLst>
      <p:ext uri="{BB962C8B-B14F-4D97-AF65-F5344CB8AC3E}">
        <p14:creationId xmlns:p14="http://schemas.microsoft.com/office/powerpoint/2010/main" val="28633713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2x – 7 &gt; 1 </a:t>
            </a:r>
            <a:r>
              <a:rPr lang="en-US" dirty="0">
                <a:sym typeface="Wingdings" pitchFamily="2" charset="2"/>
              </a:rPr>
              <a:t> 2x &gt; 8  x &gt; 4</a:t>
            </a:r>
          </a:p>
          <a:p>
            <a:r>
              <a:rPr lang="en-US" dirty="0">
                <a:sym typeface="Wingdings" pitchFamily="2" charset="2"/>
              </a:rPr>
              <a:t>OR</a:t>
            </a:r>
          </a:p>
          <a:p>
            <a:r>
              <a:rPr lang="en-US" dirty="0">
                <a:sym typeface="Wingdings" pitchFamily="2" charset="2"/>
              </a:rPr>
              <a:t>-(2x – 7) &gt; 1  2x – 7 &lt; -1  2x &lt; 6  x &lt; 3</a:t>
            </a:r>
          </a:p>
          <a:p>
            <a:r>
              <a:rPr lang="en-US" dirty="0">
                <a:sym typeface="Wingdings" pitchFamily="2" charset="2"/>
              </a:rPr>
              <a:t>x &lt; 3 or x &gt;4</a:t>
            </a:r>
          </a:p>
          <a:p>
            <a:endParaRPr lang="en-US" dirty="0">
              <a:sym typeface="Wingdings" pitchFamily="2" charset="2"/>
            </a:endParaRPr>
          </a:p>
          <a:p>
            <a:r>
              <a:rPr lang="en-US" dirty="0">
                <a:sym typeface="Wingdings" pitchFamily="2" charset="2"/>
              </a:rPr>
              <a:t>7 – x ≤ 4  -x ≤ -3  x ≥ 3</a:t>
            </a:r>
          </a:p>
          <a:p>
            <a:r>
              <a:rPr lang="en-US" dirty="0">
                <a:sym typeface="Wingdings" pitchFamily="2" charset="2"/>
              </a:rPr>
              <a:t>OR</a:t>
            </a:r>
          </a:p>
          <a:p>
            <a:r>
              <a:rPr lang="en-US" dirty="0">
                <a:sym typeface="Wingdings" pitchFamily="2" charset="2"/>
              </a:rPr>
              <a:t>-(7 – x) ≤ 4  7</a:t>
            </a:r>
            <a:r>
              <a:rPr lang="en-US" baseline="0" dirty="0">
                <a:sym typeface="Wingdings" pitchFamily="2" charset="2"/>
              </a:rPr>
              <a:t> – x ≥ -4  -x ≥ -11  x ≤ 11</a:t>
            </a:r>
          </a:p>
          <a:p>
            <a:r>
              <a:rPr lang="en-US" baseline="0" dirty="0">
                <a:sym typeface="Wingdings" pitchFamily="2" charset="2"/>
              </a:rPr>
              <a:t>3 ≤ x ≤ 11</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The distance</a:t>
            </a:r>
            <a:r>
              <a:rPr lang="en-US" baseline="0" dirty="0"/>
              <a:t> between the actual weight and the target weight should be less than or equal to the tolerance.</a:t>
            </a:r>
          </a:p>
          <a:p>
            <a:r>
              <a:rPr lang="en-US" baseline="0" dirty="0"/>
              <a:t>| x – 1950 | ≤ 350</a:t>
            </a:r>
          </a:p>
          <a:p>
            <a:r>
              <a:rPr lang="en-US" baseline="0" dirty="0"/>
              <a:t>x – 1950 ≤ 350 </a:t>
            </a:r>
            <a:r>
              <a:rPr lang="en-US" baseline="0" dirty="0">
                <a:sym typeface="Wingdings" pitchFamily="2" charset="2"/>
              </a:rPr>
              <a:t></a:t>
            </a:r>
            <a:r>
              <a:rPr lang="en-US" baseline="0" dirty="0"/>
              <a:t> x ≤ 2300</a:t>
            </a:r>
          </a:p>
          <a:p>
            <a:r>
              <a:rPr lang="en-US" baseline="0" dirty="0"/>
              <a:t>OR</a:t>
            </a:r>
          </a:p>
          <a:p>
            <a:r>
              <a:rPr lang="en-US" baseline="0" dirty="0"/>
              <a:t>-(x – 1950) ≤ 350 </a:t>
            </a:r>
            <a:r>
              <a:rPr lang="en-US" baseline="0" dirty="0">
                <a:sym typeface="Wingdings" pitchFamily="2" charset="2"/>
              </a:rPr>
              <a:t> x – 1950 ≥ -350  x ≥ 1600</a:t>
            </a:r>
          </a:p>
          <a:p>
            <a:r>
              <a:rPr lang="en-US" baseline="0" dirty="0">
                <a:sym typeface="Wingdings" pitchFamily="2" charset="2"/>
              </a:rPr>
              <a:t>1600 ≤ x ≤ 2300</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48</a:t>
            </a:fld>
            <a:endParaRPr lang="en-US"/>
          </a:p>
        </p:txBody>
      </p:sp>
    </p:spTree>
    <p:extLst>
      <p:ext uri="{BB962C8B-B14F-4D97-AF65-F5344CB8AC3E}">
        <p14:creationId xmlns:p14="http://schemas.microsoft.com/office/powerpoint/2010/main" val="19034031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49</a:t>
            </a:fld>
            <a:endParaRPr lang="en-US"/>
          </a:p>
        </p:txBody>
      </p:sp>
    </p:spTree>
    <p:extLst>
      <p:ext uri="{BB962C8B-B14F-4D97-AF65-F5344CB8AC3E}">
        <p14:creationId xmlns:p14="http://schemas.microsoft.com/office/powerpoint/2010/main" val="30645857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50</a:t>
            </a:fld>
            <a:endParaRPr lang="en-US"/>
          </a:p>
        </p:txBody>
      </p:sp>
    </p:spTree>
    <p:extLst>
      <p:ext uri="{BB962C8B-B14F-4D97-AF65-F5344CB8AC3E}">
        <p14:creationId xmlns:p14="http://schemas.microsoft.com/office/powerpoint/2010/main" val="590896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pPr marL="232783" indent="-232783">
              <a:buAutoNum type="arabicPeriod"/>
            </a:pPr>
            <a:r>
              <a:rPr lang="en-US" dirty="0"/>
              <a:t>b • (4 ÷ b ) = b • (4 • 1/b) 	def of division</a:t>
            </a:r>
          </a:p>
          <a:p>
            <a:pPr marL="232783" indent="-232783"/>
            <a:r>
              <a:rPr lang="en-US" dirty="0"/>
              <a:t>		=</a:t>
            </a:r>
            <a:r>
              <a:rPr lang="en-US" baseline="0" dirty="0"/>
              <a:t> b </a:t>
            </a:r>
            <a:r>
              <a:rPr lang="en-US" dirty="0"/>
              <a:t>•</a:t>
            </a:r>
            <a:r>
              <a:rPr lang="en-US" baseline="0" dirty="0"/>
              <a:t> (1/b </a:t>
            </a:r>
            <a:r>
              <a:rPr lang="en-US" dirty="0"/>
              <a:t>• 4)    	commutative prop of multiplication</a:t>
            </a:r>
          </a:p>
          <a:p>
            <a:pPr marL="232783" indent="-232783"/>
            <a:r>
              <a:rPr lang="en-US" dirty="0"/>
              <a:t>		= (b • 1/b) • 4	associative prop of multiplication</a:t>
            </a:r>
          </a:p>
          <a:p>
            <a:pPr marL="232783" indent="-232783"/>
            <a:r>
              <a:rPr lang="en-US" dirty="0"/>
              <a:t>		=</a:t>
            </a:r>
            <a:r>
              <a:rPr lang="en-US" baseline="0" dirty="0"/>
              <a:t> 1 </a:t>
            </a:r>
            <a:r>
              <a:rPr lang="en-US" dirty="0"/>
              <a:t>• 4		inverse</a:t>
            </a:r>
            <a:r>
              <a:rPr lang="en-US" baseline="0" dirty="0"/>
              <a:t> prop of multiplication</a:t>
            </a:r>
          </a:p>
          <a:p>
            <a:pPr marL="232783" indent="-232783"/>
            <a:r>
              <a:rPr lang="en-US" baseline="0" dirty="0"/>
              <a:t>		= 4		identify prop of multiplication</a:t>
            </a:r>
          </a:p>
          <a:p>
            <a:pPr marL="232783" indent="-232783"/>
            <a:endParaRPr lang="en-US" baseline="0" dirty="0"/>
          </a:p>
          <a:p>
            <a:pPr marL="232783" indent="-232783"/>
            <a:r>
              <a:rPr lang="en-US" baseline="0" dirty="0"/>
              <a:t>2. </a:t>
            </a:r>
            <a:r>
              <a:rPr lang="en-US" dirty="0"/>
              <a:t>3x + (6 + 4x) = 3x + (4x + 6) 	commutative</a:t>
            </a:r>
            <a:r>
              <a:rPr lang="en-US" baseline="0" dirty="0"/>
              <a:t> prop of addition</a:t>
            </a:r>
          </a:p>
          <a:p>
            <a:pPr marL="232783" indent="-232783"/>
            <a:r>
              <a:rPr lang="en-US" baseline="0" dirty="0"/>
              <a:t>		= (3x + 4x) + 6	associative prop of addition</a:t>
            </a:r>
          </a:p>
          <a:p>
            <a:pPr marL="232783" indent="-232783"/>
            <a:r>
              <a:rPr lang="en-US" baseline="0" dirty="0"/>
              <a:t>		= (3 + 4)x + 6	distributive prop</a:t>
            </a:r>
          </a:p>
          <a:p>
            <a:pPr marL="232783" indent="-232783"/>
            <a:r>
              <a:rPr lang="en-US" dirty="0"/>
              <a:t>		= 7x</a:t>
            </a:r>
            <a:r>
              <a:rPr lang="en-US" baseline="0" dirty="0"/>
              <a:t> + 6		addition</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$69/6 hours = 11.5 $/hr</a:t>
            </a:r>
          </a:p>
          <a:p>
            <a:endParaRPr lang="en-US" dirty="0"/>
          </a:p>
          <a:p>
            <a:r>
              <a:rPr lang="en-US" dirty="0"/>
              <a:t>180</a:t>
            </a:r>
            <a:r>
              <a:rPr lang="en-US" baseline="0" dirty="0"/>
              <a:t> mi / (40 mi / hr) = 4.5 hr</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150 </a:t>
            </a:r>
            <a:r>
              <a:rPr lang="en-US" dirty="0" err="1"/>
              <a:t>yds</a:t>
            </a:r>
            <a:r>
              <a:rPr lang="en-US" dirty="0"/>
              <a:t> (3 ft/ 1</a:t>
            </a:r>
            <a:r>
              <a:rPr lang="en-US" baseline="0" dirty="0"/>
              <a:t> yd) = 450 ft</a:t>
            </a:r>
          </a:p>
          <a:p>
            <a:endParaRPr lang="en-US" baseline="0" dirty="0"/>
          </a:p>
          <a:p>
            <a:r>
              <a:rPr lang="en-US" baseline="0" dirty="0"/>
              <a:t>16 yrs (365.25 days/yr)(24 hours/day)(60 min/hr)(60 sec/min) = 504,921,600 sec</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9</a:t>
            </a:fld>
            <a:endParaRPr lang="en-US"/>
          </a:p>
        </p:txBody>
      </p:sp>
    </p:spTree>
    <p:extLst>
      <p:ext uri="{BB962C8B-B14F-4D97-AF65-F5344CB8AC3E}">
        <p14:creationId xmlns:p14="http://schemas.microsoft.com/office/powerpoint/2010/main" val="876054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Please         Excuse      My        Dear   Aunt Sally</a:t>
            </a:r>
          </a:p>
          <a:p>
            <a:r>
              <a:rPr lang="en-US" dirty="0"/>
              <a:t>Parentheses Exponents Multiply Divide Add  Subtract</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4" y="2857500"/>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2" y="2922757"/>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2"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8"/>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2737247"/>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779816B1-2DFC-4429-8342-F216AC0ED9E2}" type="datetimeFigureOut">
              <a:rPr lang="en-US" smtClean="0"/>
              <a:pPr/>
              <a:t>3/8/2021</a:t>
            </a:fld>
            <a:endParaRPr lang="en-US"/>
          </a:p>
        </p:txBody>
      </p:sp>
      <p:sp>
        <p:nvSpPr>
          <p:cNvPr id="17" name="Footer Placeholder 16"/>
          <p:cNvSpPr>
            <a:spLocks noGrp="1"/>
          </p:cNvSpPr>
          <p:nvPr>
            <p:ph type="ftr" sz="quarter" idx="11"/>
          </p:nvPr>
        </p:nvSpPr>
        <p:spPr>
          <a:xfrm>
            <a:off x="5410200" y="3153966"/>
            <a:ext cx="1295400" cy="342900"/>
          </a:xfrm>
        </p:spPr>
        <p:txBody>
          <a:bodyPr/>
          <a:lstStyle/>
          <a:p>
            <a:endParaRPr lang="en-US"/>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7CB67691-E6CB-492A-A4A8-40361EA30C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0"/>
            <a:ext cx="7772400" cy="1021557"/>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7"/>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9816B1-2DFC-4429-8342-F216AC0ED9E2}" type="datetimeFigureOut">
              <a:rPr lang="en-US" smtClean="0"/>
              <a:pPr/>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268730"/>
            <a:ext cx="4038600" cy="3812810"/>
          </a:xfrm>
        </p:spPr>
        <p:txBody>
          <a:bodyPr/>
          <a:lstStyle>
            <a:lvl1pPr>
              <a:defRPr sz="2000"/>
            </a:lvl1pPr>
            <a:lvl2pPr>
              <a:defRPr sz="1900"/>
            </a:lvl2pPr>
            <a:lvl3pPr>
              <a:defRPr sz="1800"/>
            </a:lvl3pPr>
            <a:lvl4pPr>
              <a:defRPr sz="1800"/>
            </a:lvl4pPr>
            <a:lvl5pPr>
              <a:defRPr sz="18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268730"/>
            <a:ext cx="4038600" cy="3812810"/>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9816B1-2DFC-4429-8342-F216AC0ED9E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7"/>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7" y="1683727"/>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6"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779816B1-2DFC-4429-8342-F216AC0ED9E2}" type="datetimeFigureOut">
              <a:rPr lang="en-US" smtClean="0"/>
              <a:pPr/>
              <a:t>3/8/2021</a:t>
            </a:fld>
            <a:endParaRPr lang="en-US"/>
          </a:p>
        </p:txBody>
      </p:sp>
      <p:sp>
        <p:nvSpPr>
          <p:cNvPr id="27" name="Slide Number Placeholder 26"/>
          <p:cNvSpPr>
            <a:spLocks noGrp="1"/>
          </p:cNvSpPr>
          <p:nvPr>
            <p:ph type="sldNum" sz="quarter" idx="11"/>
          </p:nvPr>
        </p:nvSpPr>
        <p:spPr/>
        <p:txBody>
          <a:bodyPr rtlCol="0"/>
          <a:lstStyle/>
          <a:p>
            <a:fld id="{7CB67691-E6CB-492A-A4A8-40361EA30CF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802386"/>
          </a:xfrm>
        </p:spPr>
        <p:txBody>
          <a:bodyPr anchor="ctr"/>
          <a:lstStyle>
            <a:lvl1pPr>
              <a:defRPr sz="4000">
                <a:solidFill>
                  <a:schemeClr val="tx2"/>
                </a:solidFill>
              </a:defRPr>
            </a:lvl1pPr>
          </a:lstStyle>
          <a:p>
            <a:r>
              <a:rPr kumimoji="0" lang="en-US" dirty="0"/>
              <a:t>Click to edit Master title style</a:t>
            </a:r>
          </a:p>
        </p:txBody>
      </p:sp>
      <p:sp>
        <p:nvSpPr>
          <p:cNvPr id="3" name="Date Placeholder 2"/>
          <p:cNvSpPr>
            <a:spLocks noGrp="1"/>
          </p:cNvSpPr>
          <p:nvPr>
            <p:ph type="dt" sz="half" idx="10"/>
          </p:nvPr>
        </p:nvSpPr>
        <p:spPr>
          <a:xfrm>
            <a:off x="6583680" y="0"/>
            <a:ext cx="957264" cy="342900"/>
          </a:xfrm>
        </p:spPr>
        <p:txBody>
          <a:bodyPr/>
          <a:lstStyle/>
          <a:p>
            <a:fld id="{779816B1-2DFC-4429-8342-F216AC0ED9E2}" type="datetimeFigureOut">
              <a:rPr lang="en-US" smtClean="0"/>
              <a:pPr/>
              <a:t>3/8/2021</a:t>
            </a:fld>
            <a:endParaRPr lang="en-US"/>
          </a:p>
        </p:txBody>
      </p:sp>
      <p:sp>
        <p:nvSpPr>
          <p:cNvPr id="4" name="Footer Placeholder 3"/>
          <p:cNvSpPr>
            <a:spLocks noGrp="1"/>
          </p:cNvSpPr>
          <p:nvPr>
            <p:ph type="ftr" sz="quarter" idx="11"/>
          </p:nvPr>
        </p:nvSpPr>
        <p:spPr>
          <a:xfrm>
            <a:off x="5257800" y="0"/>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7CB67691-E6CB-492A-A4A8-40361EA30C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816B1-2DFC-4429-8342-F216AC0ED9E2}" type="datetimeFigureOut">
              <a:rPr lang="en-US" smtClean="0"/>
              <a:pPr/>
              <a:t>3/8/2021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7"/>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9816B1-2DFC-4429-8342-F216AC0ED9E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6" y="831871"/>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2455732"/>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79816B1-2DFC-4429-8342-F216AC0ED9E2}" type="datetimeFigureOut">
              <a:rPr lang="en-US" smtClean="0"/>
              <a:pPr/>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2" y="231208"/>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4"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2"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1" y="469139"/>
            <a:ext cx="8229600" cy="8001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268730"/>
            <a:ext cx="8229600" cy="366217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553200" y="28348"/>
            <a:ext cx="957264" cy="342900"/>
          </a:xfrm>
          <a:prstGeom prst="rect">
            <a:avLst/>
          </a:prstGeom>
        </p:spPr>
        <p:txBody>
          <a:bodyPr vert="horz"/>
          <a:lstStyle>
            <a:lvl1pPr algn="l" eaLnBrk="1" latinLnBrk="0" hangingPunct="1">
              <a:defRPr kumimoji="0" sz="800">
                <a:solidFill>
                  <a:schemeClr val="accent2"/>
                </a:solidFill>
              </a:defRPr>
            </a:lvl1pPr>
          </a:lstStyle>
          <a:p>
            <a:fld id="{779816B1-2DFC-4429-8342-F216AC0ED9E2}" type="datetimeFigureOut">
              <a:rPr lang="en-US" smtClean="0"/>
              <a:pPr/>
              <a:t>3/8/2021</a:t>
            </a:fld>
            <a:endParaRPr lang="en-US"/>
          </a:p>
        </p:txBody>
      </p:sp>
      <p:sp>
        <p:nvSpPr>
          <p:cNvPr id="3" name="Footer Placeholder 2"/>
          <p:cNvSpPr>
            <a:spLocks noGrp="1"/>
          </p:cNvSpPr>
          <p:nvPr>
            <p:ph type="ftr" sz="quarter" idx="3"/>
          </p:nvPr>
        </p:nvSpPr>
        <p:spPr>
          <a:xfrm>
            <a:off x="5257800" y="34922"/>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7CB67691-E6CB-492A-A4A8-40361EA30C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400" kern="1200">
          <a:solidFill>
            <a:schemeClr val="tx1"/>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tx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400" kern="1200">
          <a:solidFill>
            <a:schemeClr val="tx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4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omework%20Quizzes/Chapter%2001/Algebra%202%201.2%20Quiz.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rwright@andrews.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omework%20Quizzes/Chapter%2001/Algebra%202%201.3%20Quiz.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omework%20Quizzes/Chapter%2001/Algebra%202%201.4%20Quiz.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omework%20Quizzes/Chapter%2001/Algebra%202%201.4%20Formula%20Quiz.ppt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6" Type="http://schemas.openxmlformats.org/officeDocument/2006/relationships/diagramColors" Target="../diagrams/colors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2.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omework%20Quizzes/Chapter%2001/Algebra%202%201.5%20Quiz.ppt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omework%20Quizzes/Chapter%2001/Algebra%202%201.6%20Quiz.ppt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omework%20Quizzes/Chapter%2001/Algebra%202%201.7%20Quiz.pptx"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omework%20Quizzes/Chapter%2001/Algebra%202%201.1%20Quiz.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Equations and Inequalities</a:t>
            </a:r>
          </a:p>
        </p:txBody>
      </p:sp>
      <p:sp>
        <p:nvSpPr>
          <p:cNvPr id="3" name="Subtitle 2"/>
          <p:cNvSpPr>
            <a:spLocks noGrp="1"/>
          </p:cNvSpPr>
          <p:nvPr>
            <p:ph type="subTitle" idx="1"/>
          </p:nvPr>
        </p:nvSpPr>
        <p:spPr/>
        <p:txBody>
          <a:bodyPr>
            <a:normAutofit/>
          </a:bodyPr>
          <a:lstStyle/>
          <a:p>
            <a:r>
              <a:rPr lang="en-US" dirty="0"/>
              <a:t>Algebra 2</a:t>
            </a:r>
          </a:p>
          <a:p>
            <a:r>
              <a:rPr lang="en-US" dirty="0"/>
              <a:t>Chapter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lstStyle/>
          <a:p>
            <a:r>
              <a:rPr lang="en-US" dirty="0"/>
              <a:t>Order of Operations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3205975853"/>
                  </p:ext>
                </p:extLst>
              </p:nvPr>
            </p:nvGraphicFramePr>
            <p:xfrm>
              <a:off x="304802" y="2114550"/>
              <a:ext cx="8652193" cy="2441448"/>
            </p:xfrm>
            <a:graphic>
              <a:graphicData uri="http://schemas.openxmlformats.org/drawingml/2006/table">
                <a:tbl>
                  <a:tblPr firstRow="1" bandRow="1">
                    <a:tableStyleId>{3C2FFA5D-87B4-456A-9821-1D502468CF0F}</a:tableStyleId>
                  </a:tblPr>
                  <a:tblGrid>
                    <a:gridCol w="1032193">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457200">
                    <a:tc>
                      <a:txBody>
                        <a:bodyPr/>
                        <a:lstStyle/>
                        <a:p>
                          <a:r>
                            <a:rPr lang="en-US" sz="1500" dirty="0"/>
                            <a:t>Order</a:t>
                          </a:r>
                        </a:p>
                      </a:txBody>
                      <a:tcPr marT="34290" marB="34290"/>
                    </a:tc>
                    <a:tc>
                      <a:txBody>
                        <a:bodyPr/>
                        <a:lstStyle/>
                        <a:p>
                          <a:r>
                            <a:rPr lang="en-US" sz="1500" dirty="0"/>
                            <a:t>Operation</a:t>
                          </a:r>
                        </a:p>
                      </a:txBody>
                      <a:tcPr marT="34290" marB="34290"/>
                    </a:tc>
                    <a:tc>
                      <a:txBody>
                        <a:bodyPr/>
                        <a:lstStyle/>
                        <a:p>
                          <a:r>
                            <a:rPr lang="en-US" sz="1500" dirty="0"/>
                            <a:t>Examples</a:t>
                          </a:r>
                        </a:p>
                      </a:txBody>
                      <a:tcPr marT="34290" marB="34290"/>
                    </a:tc>
                    <a:extLst>
                      <a:ext uri="{0D108BD9-81ED-4DB2-BD59-A6C34878D82A}">
                        <a16:rowId xmlns:a16="http://schemas.microsoft.com/office/drawing/2014/main" val="10000"/>
                      </a:ext>
                    </a:extLst>
                  </a:tr>
                  <a:tr h="457200">
                    <a:tc>
                      <a:txBody>
                        <a:bodyPr/>
                        <a:lstStyle/>
                        <a:p>
                          <a:r>
                            <a:rPr lang="en-US" sz="1500" dirty="0"/>
                            <a:t>1</a:t>
                          </a:r>
                          <a:r>
                            <a:rPr lang="en-US" sz="1500" baseline="30000" dirty="0"/>
                            <a:t>st</a:t>
                          </a:r>
                          <a:endParaRPr lang="en-US" sz="1500" dirty="0"/>
                        </a:p>
                      </a:txBody>
                      <a:tcPr marT="34290" marB="34290"/>
                    </a:tc>
                    <a:tc>
                      <a:txBody>
                        <a:bodyPr/>
                        <a:lstStyle/>
                        <a:p>
                          <a:r>
                            <a:rPr lang="en-US" sz="1500" dirty="0">
                              <a:effectLst>
                                <a:glow rad="228600">
                                  <a:schemeClr val="accent4">
                                    <a:satMod val="175000"/>
                                    <a:alpha val="40000"/>
                                  </a:schemeClr>
                                </a:glow>
                              </a:effectLst>
                            </a:rPr>
                            <a:t>Grouping</a:t>
                          </a:r>
                          <a:r>
                            <a:rPr lang="en-US" sz="1500" dirty="0"/>
                            <a:t> Symbols</a:t>
                          </a:r>
                        </a:p>
                      </a:txBody>
                      <a:tcPr marT="34290" marB="34290"/>
                    </a:tc>
                    <a:tc>
                      <a:txBody>
                        <a:bodyPr/>
                        <a:lstStyle/>
                        <a:p>
                          <a:r>
                            <a:rPr lang="en-US" sz="1500" dirty="0"/>
                            <a:t>(2 + 4)         </a:t>
                          </a:r>
                          <a14:m>
                            <m:oMath xmlns:m="http://schemas.openxmlformats.org/officeDocument/2006/math">
                              <m:rad>
                                <m:radPr>
                                  <m:degHide m:val="on"/>
                                  <m:ctrlPr>
                                    <a:rPr lang="en-US" sz="1500" i="1" smtClean="0">
                                      <a:latin typeface="Cambria Math" panose="02040503050406030204" pitchFamily="18" charset="0"/>
                                    </a:rPr>
                                  </m:ctrlPr>
                                </m:radPr>
                                <m:deg/>
                                <m:e>
                                  <m:r>
                                    <a:rPr lang="en-US" sz="1500" b="0" i="1" smtClean="0">
                                      <a:latin typeface="Cambria Math"/>
                                    </a:rPr>
                                    <m:t>2+7</m:t>
                                  </m:r>
                                </m:e>
                              </m:rad>
                            </m:oMath>
                          </a14:m>
                          <a:r>
                            <a:rPr lang="en-US" sz="1500" dirty="0"/>
                            <a:t>                </a:t>
                          </a:r>
                          <a14:m>
                            <m:oMath xmlns:m="http://schemas.openxmlformats.org/officeDocument/2006/math">
                              <m:f>
                                <m:fPr>
                                  <m:ctrlPr>
                                    <a:rPr lang="en-US" sz="1500" i="1" dirty="0" smtClean="0">
                                      <a:latin typeface="Cambria Math" panose="02040503050406030204" pitchFamily="18" charset="0"/>
                                    </a:rPr>
                                  </m:ctrlPr>
                                </m:fPr>
                                <m:num>
                                  <m:r>
                                    <a:rPr lang="en-US" sz="1500" b="0" i="1" dirty="0" smtClean="0">
                                      <a:latin typeface="Cambria Math"/>
                                    </a:rPr>
                                    <m:t>2+5</m:t>
                                  </m:r>
                                </m:num>
                                <m:den>
                                  <m:r>
                                    <a:rPr lang="en-US" sz="1500" b="0" i="1" dirty="0" smtClean="0">
                                      <a:latin typeface="Cambria Math"/>
                                    </a:rPr>
                                    <m:t>3−4</m:t>
                                  </m:r>
                                </m:den>
                              </m:f>
                            </m:oMath>
                          </a14:m>
                          <a:endParaRPr lang="en-US" sz="1500" dirty="0"/>
                        </a:p>
                      </a:txBody>
                      <a:tcPr marT="34290" marB="34290"/>
                    </a:tc>
                    <a:extLst>
                      <a:ext uri="{0D108BD9-81ED-4DB2-BD59-A6C34878D82A}">
                        <a16:rowId xmlns:a16="http://schemas.microsoft.com/office/drawing/2014/main" val="10001"/>
                      </a:ext>
                    </a:extLst>
                  </a:tr>
                  <a:tr h="457200">
                    <a:tc>
                      <a:txBody>
                        <a:bodyPr/>
                        <a:lstStyle/>
                        <a:p>
                          <a:r>
                            <a:rPr lang="en-US" sz="1500" dirty="0"/>
                            <a:t>2</a:t>
                          </a:r>
                          <a:r>
                            <a:rPr lang="en-US" sz="1500" baseline="30000" dirty="0"/>
                            <a:t>nd</a:t>
                          </a:r>
                          <a:endParaRPr lang="en-US" sz="1500" dirty="0"/>
                        </a:p>
                      </a:txBody>
                      <a:tcPr marT="34290" marB="34290"/>
                    </a:tc>
                    <a:tc>
                      <a:txBody>
                        <a:bodyPr/>
                        <a:lstStyle/>
                        <a:p>
                          <a:r>
                            <a:rPr lang="en-US" sz="1500" dirty="0">
                              <a:effectLst>
                                <a:glow rad="228600">
                                  <a:schemeClr val="accent4">
                                    <a:satMod val="175000"/>
                                    <a:alpha val="40000"/>
                                  </a:schemeClr>
                                </a:glow>
                              </a:effectLst>
                            </a:rPr>
                            <a:t>Exponents</a:t>
                          </a:r>
                          <a:endParaRPr lang="en-US" sz="1500" dirty="0">
                            <a:solidFill>
                              <a:srgbClr val="C00000"/>
                            </a:solidFill>
                            <a:effectLst>
                              <a:glow rad="228600">
                                <a:schemeClr val="accent4">
                                  <a:satMod val="175000"/>
                                  <a:alpha val="40000"/>
                                </a:schemeClr>
                              </a:glow>
                            </a:effectLst>
                          </a:endParaRPr>
                        </a:p>
                      </a:txBody>
                      <a:tcPr marT="34290" marB="34290"/>
                    </a:tc>
                    <a:tc>
                      <a:txBody>
                        <a:bodyPr/>
                        <a:lstStyle/>
                        <a:p>
                          <a:r>
                            <a:rPr lang="en-US" sz="1500" dirty="0"/>
                            <a:t>2</a:t>
                          </a:r>
                          <a:r>
                            <a:rPr lang="en-US" sz="1500" baseline="30000" dirty="0"/>
                            <a:t>3</a:t>
                          </a:r>
                          <a:endParaRPr lang="en-US" sz="1500" dirty="0"/>
                        </a:p>
                      </a:txBody>
                      <a:tcPr marT="34290" marB="34290"/>
                    </a:tc>
                    <a:extLst>
                      <a:ext uri="{0D108BD9-81ED-4DB2-BD59-A6C34878D82A}">
                        <a16:rowId xmlns:a16="http://schemas.microsoft.com/office/drawing/2014/main" val="10002"/>
                      </a:ext>
                    </a:extLst>
                  </a:tr>
                  <a:tr h="534924">
                    <a:tc>
                      <a:txBody>
                        <a:bodyPr/>
                        <a:lstStyle/>
                        <a:p>
                          <a:r>
                            <a:rPr lang="en-US" sz="1500" dirty="0"/>
                            <a:t>3</a:t>
                          </a:r>
                          <a:r>
                            <a:rPr lang="en-US" sz="1500" baseline="30000" dirty="0"/>
                            <a:t>rd</a:t>
                          </a:r>
                          <a:endParaRPr lang="en-US" sz="1500" dirty="0"/>
                        </a:p>
                      </a:txBody>
                      <a:tcPr marT="34290" marB="34290"/>
                    </a:tc>
                    <a:tc>
                      <a:txBody>
                        <a:bodyPr/>
                        <a:lstStyle/>
                        <a:p>
                          <a:r>
                            <a:rPr lang="en-US" sz="1500" dirty="0">
                              <a:effectLst>
                                <a:glow rad="228600">
                                  <a:schemeClr val="accent4">
                                    <a:satMod val="175000"/>
                                    <a:alpha val="40000"/>
                                  </a:schemeClr>
                                </a:glow>
                              </a:effectLst>
                            </a:rPr>
                            <a:t>Multiply</a:t>
                          </a:r>
                          <a:r>
                            <a:rPr lang="en-US" sz="1500" dirty="0"/>
                            <a:t> and </a:t>
                          </a:r>
                          <a:r>
                            <a:rPr lang="en-US" sz="1500" dirty="0">
                              <a:effectLst>
                                <a:glow rad="228600">
                                  <a:schemeClr val="accent4">
                                    <a:satMod val="175000"/>
                                    <a:alpha val="40000"/>
                                  </a:schemeClr>
                                </a:glow>
                              </a:effectLst>
                            </a:rPr>
                            <a:t>Divide</a:t>
                          </a:r>
                          <a:r>
                            <a:rPr lang="en-US" sz="1500" dirty="0"/>
                            <a:t> from left to right</a:t>
                          </a:r>
                        </a:p>
                      </a:txBody>
                      <a:tcPr marT="34290" marB="34290"/>
                    </a:tc>
                    <a:tc>
                      <a:txBody>
                        <a:bodyPr/>
                        <a:lstStyle/>
                        <a:p>
                          <a:r>
                            <a:rPr lang="en-US" sz="1500" dirty="0"/>
                            <a:t>2 • 6 ÷ 3 • 4 =</a:t>
                          </a:r>
                          <a:r>
                            <a:rPr lang="en-US" sz="1500" baseline="0" dirty="0"/>
                            <a:t> 16</a:t>
                          </a:r>
                          <a:endParaRPr lang="en-US" sz="1500" dirty="0"/>
                        </a:p>
                      </a:txBody>
                      <a:tcPr marT="34290" marB="34290"/>
                    </a:tc>
                    <a:extLst>
                      <a:ext uri="{0D108BD9-81ED-4DB2-BD59-A6C34878D82A}">
                        <a16:rowId xmlns:a16="http://schemas.microsoft.com/office/drawing/2014/main" val="10003"/>
                      </a:ext>
                    </a:extLst>
                  </a:tr>
                  <a:tr h="534924">
                    <a:tc>
                      <a:txBody>
                        <a:bodyPr/>
                        <a:lstStyle/>
                        <a:p>
                          <a:r>
                            <a:rPr lang="en-US" sz="1500" dirty="0"/>
                            <a:t>4</a:t>
                          </a:r>
                          <a:r>
                            <a:rPr lang="en-US" sz="1500" baseline="30000" dirty="0"/>
                            <a:t>th</a:t>
                          </a:r>
                          <a:endParaRPr lang="en-US" sz="1500" dirty="0"/>
                        </a:p>
                      </a:txBody>
                      <a:tcPr marT="34290" marB="34290"/>
                    </a:tc>
                    <a:tc>
                      <a:txBody>
                        <a:bodyPr/>
                        <a:lstStyle/>
                        <a:p>
                          <a:r>
                            <a:rPr lang="en-US" sz="1500" dirty="0">
                              <a:effectLst>
                                <a:glow rad="228600">
                                  <a:schemeClr val="accent4">
                                    <a:satMod val="175000"/>
                                    <a:alpha val="40000"/>
                                  </a:schemeClr>
                                </a:glow>
                              </a:effectLst>
                            </a:rPr>
                            <a:t>Add</a:t>
                          </a:r>
                          <a:r>
                            <a:rPr lang="en-US" sz="1500" baseline="0" dirty="0">
                              <a:effectLst>
                                <a:glow rad="228600">
                                  <a:schemeClr val="accent4">
                                    <a:satMod val="175000"/>
                                    <a:alpha val="40000"/>
                                  </a:schemeClr>
                                </a:glow>
                              </a:effectLst>
                            </a:rPr>
                            <a:t> </a:t>
                          </a:r>
                          <a:r>
                            <a:rPr lang="en-US" sz="1500" baseline="0" dirty="0"/>
                            <a:t>and </a:t>
                          </a:r>
                          <a:r>
                            <a:rPr lang="en-US" sz="1500" baseline="0" dirty="0">
                              <a:effectLst>
                                <a:glow rad="228600">
                                  <a:schemeClr val="accent4">
                                    <a:satMod val="175000"/>
                                    <a:alpha val="40000"/>
                                  </a:schemeClr>
                                </a:glow>
                              </a:effectLst>
                            </a:rPr>
                            <a:t>Subtract</a:t>
                          </a:r>
                          <a:r>
                            <a:rPr lang="en-US" sz="1500" baseline="0" dirty="0"/>
                            <a:t> from left to right</a:t>
                          </a:r>
                          <a:endParaRPr lang="en-US" sz="1500" dirty="0"/>
                        </a:p>
                      </a:txBody>
                      <a:tcPr marT="34290" marB="34290"/>
                    </a:tc>
                    <a:tc>
                      <a:txBody>
                        <a:bodyPr/>
                        <a:lstStyle/>
                        <a:p>
                          <a:r>
                            <a:rPr lang="en-US" sz="1500" dirty="0"/>
                            <a:t>2 + 6 – 3 + 4 = 9</a:t>
                          </a:r>
                        </a:p>
                      </a:txBody>
                      <a:tcPr marT="34290" marB="34290"/>
                    </a:tc>
                    <a:extLst>
                      <a:ext uri="{0D108BD9-81ED-4DB2-BD59-A6C34878D82A}">
                        <a16:rowId xmlns:a16="http://schemas.microsoft.com/office/drawing/2014/main" val="10004"/>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3205975853"/>
                  </p:ext>
                </p:extLst>
              </p:nvPr>
            </p:nvGraphicFramePr>
            <p:xfrm>
              <a:off x="304800" y="2819400"/>
              <a:ext cx="8652193" cy="3230880"/>
            </p:xfrm>
            <a:graphic>
              <a:graphicData uri="http://schemas.openxmlformats.org/drawingml/2006/table">
                <a:tbl>
                  <a:tblPr firstRow="1" bandRow="1">
                    <a:tableStyleId>{3C2FFA5D-87B4-456A-9821-1D502468CF0F}</a:tableStyleId>
                  </a:tblPr>
                  <a:tblGrid>
                    <a:gridCol w="1032193"/>
                    <a:gridCol w="3124200"/>
                    <a:gridCol w="4495800"/>
                  </a:tblGrid>
                  <a:tr h="609600">
                    <a:tc>
                      <a:txBody>
                        <a:bodyPr/>
                        <a:lstStyle/>
                        <a:p>
                          <a:r>
                            <a:rPr lang="en-US" sz="2000" dirty="0" smtClean="0"/>
                            <a:t>Order</a:t>
                          </a:r>
                          <a:endParaRPr lang="en-US" sz="2000" dirty="0"/>
                        </a:p>
                      </a:txBody>
                      <a:tcPr/>
                    </a:tc>
                    <a:tc>
                      <a:txBody>
                        <a:bodyPr/>
                        <a:lstStyle/>
                        <a:p>
                          <a:r>
                            <a:rPr lang="en-US" sz="2000" dirty="0" smtClean="0"/>
                            <a:t>Operation</a:t>
                          </a:r>
                          <a:endParaRPr lang="en-US" sz="2000" dirty="0"/>
                        </a:p>
                      </a:txBody>
                      <a:tcPr/>
                    </a:tc>
                    <a:tc>
                      <a:txBody>
                        <a:bodyPr/>
                        <a:lstStyle/>
                        <a:p>
                          <a:r>
                            <a:rPr lang="en-US" sz="2000" dirty="0" smtClean="0"/>
                            <a:t>Examples</a:t>
                          </a:r>
                          <a:endParaRPr lang="en-US" sz="2000" dirty="0"/>
                        </a:p>
                      </a:txBody>
                      <a:tcPr/>
                    </a:tc>
                  </a:tr>
                  <a:tr h="609600">
                    <a:tc>
                      <a:txBody>
                        <a:bodyPr/>
                        <a:lstStyle/>
                        <a:p>
                          <a:r>
                            <a:rPr lang="en-US" sz="2000" dirty="0" smtClean="0"/>
                            <a:t>1</a:t>
                          </a:r>
                          <a:r>
                            <a:rPr lang="en-US" sz="2000" baseline="30000" dirty="0" smtClean="0"/>
                            <a:t>st</a:t>
                          </a:r>
                          <a:endParaRPr lang="en-US" sz="2000" dirty="0"/>
                        </a:p>
                      </a:txBody>
                      <a:tcPr/>
                    </a:tc>
                    <a:tc>
                      <a:txBody>
                        <a:bodyPr/>
                        <a:lstStyle/>
                        <a:p>
                          <a:r>
                            <a:rPr lang="en-US" sz="2000" dirty="0" smtClean="0">
                              <a:effectLst>
                                <a:glow rad="228600">
                                  <a:schemeClr val="accent4">
                                    <a:satMod val="175000"/>
                                    <a:alpha val="40000"/>
                                  </a:schemeClr>
                                </a:glow>
                              </a:effectLst>
                            </a:rPr>
                            <a:t>Grouping</a:t>
                          </a:r>
                          <a:r>
                            <a:rPr lang="en-US" sz="2000" dirty="0" smtClean="0"/>
                            <a:t> Symbols</a:t>
                          </a:r>
                          <a:endParaRPr lang="en-US" sz="2000" dirty="0"/>
                        </a:p>
                      </a:txBody>
                      <a:tcPr/>
                    </a:tc>
                    <a:tc>
                      <a:txBody>
                        <a:bodyPr/>
                        <a:lstStyle/>
                        <a:p>
                          <a:endParaRPr lang="en-US"/>
                        </a:p>
                      </a:txBody>
                      <a:tcPr>
                        <a:blipFill rotWithShape="1">
                          <a:blip r:embed="rId3"/>
                          <a:stretch>
                            <a:fillRect l="-93758" t="-106000" r="-1221" b="-346000"/>
                          </a:stretch>
                        </a:blipFill>
                      </a:tcPr>
                    </a:tc>
                  </a:tr>
                  <a:tr h="609600">
                    <a:tc>
                      <a:txBody>
                        <a:bodyPr/>
                        <a:lstStyle/>
                        <a:p>
                          <a:r>
                            <a:rPr lang="en-US" sz="2000" dirty="0" smtClean="0"/>
                            <a:t>2</a:t>
                          </a:r>
                          <a:r>
                            <a:rPr lang="en-US" sz="2000" baseline="30000" dirty="0" smtClean="0"/>
                            <a:t>nd</a:t>
                          </a:r>
                          <a:endParaRPr lang="en-US" sz="2000" dirty="0"/>
                        </a:p>
                      </a:txBody>
                      <a:tcPr/>
                    </a:tc>
                    <a:tc>
                      <a:txBody>
                        <a:bodyPr/>
                        <a:lstStyle/>
                        <a:p>
                          <a:r>
                            <a:rPr lang="en-US" sz="2000" dirty="0" smtClean="0">
                              <a:effectLst>
                                <a:glow rad="228600">
                                  <a:schemeClr val="accent4">
                                    <a:satMod val="175000"/>
                                    <a:alpha val="40000"/>
                                  </a:schemeClr>
                                </a:glow>
                              </a:effectLst>
                            </a:rPr>
                            <a:t>Exponents</a:t>
                          </a:r>
                          <a:endParaRPr lang="en-US" sz="2000" dirty="0">
                            <a:solidFill>
                              <a:srgbClr val="C00000"/>
                            </a:solidFill>
                            <a:effectLst>
                              <a:glow rad="228600">
                                <a:schemeClr val="accent4">
                                  <a:satMod val="175000"/>
                                  <a:alpha val="40000"/>
                                </a:schemeClr>
                              </a:glow>
                            </a:effectLst>
                          </a:endParaRPr>
                        </a:p>
                      </a:txBody>
                      <a:tcPr/>
                    </a:tc>
                    <a:tc>
                      <a:txBody>
                        <a:bodyPr/>
                        <a:lstStyle/>
                        <a:p>
                          <a:r>
                            <a:rPr lang="en-US" sz="2000" dirty="0" smtClean="0"/>
                            <a:t>2</a:t>
                          </a:r>
                          <a:r>
                            <a:rPr lang="en-US" sz="2000" baseline="30000" dirty="0" smtClean="0"/>
                            <a:t>3</a:t>
                          </a:r>
                          <a:endParaRPr lang="en-US" sz="2000" dirty="0"/>
                        </a:p>
                      </a:txBody>
                      <a:tcPr/>
                    </a:tc>
                  </a:tr>
                  <a:tr h="701040">
                    <a:tc>
                      <a:txBody>
                        <a:bodyPr/>
                        <a:lstStyle/>
                        <a:p>
                          <a:r>
                            <a:rPr lang="en-US" sz="2000" dirty="0" smtClean="0"/>
                            <a:t>3</a:t>
                          </a:r>
                          <a:r>
                            <a:rPr lang="en-US" sz="2000" baseline="30000" dirty="0" smtClean="0"/>
                            <a:t>rd</a:t>
                          </a:r>
                          <a:endParaRPr lang="en-US" sz="2000" dirty="0"/>
                        </a:p>
                      </a:txBody>
                      <a:tcPr/>
                    </a:tc>
                    <a:tc>
                      <a:txBody>
                        <a:bodyPr/>
                        <a:lstStyle/>
                        <a:p>
                          <a:r>
                            <a:rPr lang="en-US" sz="2000" dirty="0" smtClean="0">
                              <a:effectLst>
                                <a:glow rad="228600">
                                  <a:schemeClr val="accent4">
                                    <a:satMod val="175000"/>
                                    <a:alpha val="40000"/>
                                  </a:schemeClr>
                                </a:glow>
                              </a:effectLst>
                            </a:rPr>
                            <a:t>Multiply</a:t>
                          </a:r>
                          <a:r>
                            <a:rPr lang="en-US" sz="2000" dirty="0" smtClean="0"/>
                            <a:t> and </a:t>
                          </a:r>
                          <a:r>
                            <a:rPr lang="en-US" sz="2000" dirty="0" smtClean="0">
                              <a:effectLst>
                                <a:glow rad="228600">
                                  <a:schemeClr val="accent4">
                                    <a:satMod val="175000"/>
                                    <a:alpha val="40000"/>
                                  </a:schemeClr>
                                </a:glow>
                              </a:effectLst>
                            </a:rPr>
                            <a:t>Divide</a:t>
                          </a:r>
                          <a:r>
                            <a:rPr lang="en-US" sz="2000" dirty="0" smtClean="0"/>
                            <a:t> from left to right</a:t>
                          </a:r>
                          <a:endParaRPr lang="en-US" sz="2000" dirty="0"/>
                        </a:p>
                      </a:txBody>
                      <a:tcPr/>
                    </a:tc>
                    <a:tc>
                      <a:txBody>
                        <a:bodyPr/>
                        <a:lstStyle/>
                        <a:p>
                          <a:r>
                            <a:rPr lang="en-US" sz="2000" dirty="0" smtClean="0"/>
                            <a:t>2 • 6 ÷ 3 • 4 =</a:t>
                          </a:r>
                          <a:r>
                            <a:rPr lang="en-US" sz="2000" baseline="0" dirty="0" smtClean="0"/>
                            <a:t> 16</a:t>
                          </a:r>
                          <a:endParaRPr lang="en-US" sz="2000" dirty="0"/>
                        </a:p>
                      </a:txBody>
                      <a:tcPr/>
                    </a:tc>
                  </a:tr>
                  <a:tr h="701040">
                    <a:tc>
                      <a:txBody>
                        <a:bodyPr/>
                        <a:lstStyle/>
                        <a:p>
                          <a:r>
                            <a:rPr lang="en-US" sz="2000" dirty="0" smtClean="0"/>
                            <a:t>4</a:t>
                          </a:r>
                          <a:r>
                            <a:rPr lang="en-US" sz="2000" baseline="30000" dirty="0" smtClean="0"/>
                            <a:t>th</a:t>
                          </a:r>
                          <a:endParaRPr lang="en-US" sz="2000" dirty="0"/>
                        </a:p>
                      </a:txBody>
                      <a:tcPr/>
                    </a:tc>
                    <a:tc>
                      <a:txBody>
                        <a:bodyPr/>
                        <a:lstStyle/>
                        <a:p>
                          <a:r>
                            <a:rPr lang="en-US" sz="2000" dirty="0" smtClean="0">
                              <a:effectLst>
                                <a:glow rad="228600">
                                  <a:schemeClr val="accent4">
                                    <a:satMod val="175000"/>
                                    <a:alpha val="40000"/>
                                  </a:schemeClr>
                                </a:glow>
                              </a:effectLst>
                            </a:rPr>
                            <a:t>Add</a:t>
                          </a:r>
                          <a:r>
                            <a:rPr lang="en-US" sz="2000" baseline="0" dirty="0" smtClean="0">
                              <a:effectLst>
                                <a:glow rad="228600">
                                  <a:schemeClr val="accent4">
                                    <a:satMod val="175000"/>
                                    <a:alpha val="40000"/>
                                  </a:schemeClr>
                                </a:glow>
                              </a:effectLst>
                            </a:rPr>
                            <a:t> </a:t>
                          </a:r>
                          <a:r>
                            <a:rPr lang="en-US" sz="2000" baseline="0" dirty="0" smtClean="0"/>
                            <a:t>and </a:t>
                          </a:r>
                          <a:r>
                            <a:rPr lang="en-US" sz="2000" baseline="0" dirty="0" smtClean="0">
                              <a:effectLst>
                                <a:glow rad="228600">
                                  <a:schemeClr val="accent4">
                                    <a:satMod val="175000"/>
                                    <a:alpha val="40000"/>
                                  </a:schemeClr>
                                </a:glow>
                              </a:effectLst>
                            </a:rPr>
                            <a:t>Subtract</a:t>
                          </a:r>
                          <a:r>
                            <a:rPr lang="en-US" sz="2000" baseline="0" dirty="0" smtClean="0"/>
                            <a:t> from left to right</a:t>
                          </a:r>
                          <a:endParaRPr lang="en-US" sz="2000" dirty="0"/>
                        </a:p>
                      </a:txBody>
                      <a:tcPr/>
                    </a:tc>
                    <a:tc>
                      <a:txBody>
                        <a:bodyPr/>
                        <a:lstStyle/>
                        <a:p>
                          <a:r>
                            <a:rPr lang="en-US" sz="2000" dirty="0" smtClean="0"/>
                            <a:t>2 + 6 – 3 + 4 = 9</a:t>
                          </a:r>
                          <a:endParaRPr lang="en-US" sz="2000" dirty="0"/>
                        </a:p>
                      </a:txBody>
                      <a:tcPr/>
                    </a:tc>
                  </a:tr>
                </a:tbl>
              </a:graphicData>
            </a:graphic>
          </p:graphicFrame>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lstStyle/>
          <a:p>
            <a:r>
              <a:rPr lang="en-US" dirty="0"/>
              <a:t>Evaluate</a:t>
            </a:r>
          </a:p>
          <a:p>
            <a:pPr lvl="1"/>
            <a:r>
              <a:rPr lang="en-US" dirty="0"/>
              <a:t>-2</a:t>
            </a:r>
            <a:r>
              <a:rPr lang="en-US" baseline="30000" dirty="0"/>
              <a:t>6</a:t>
            </a:r>
            <a:endParaRPr lang="en-US" dirty="0"/>
          </a:p>
          <a:p>
            <a:pPr lvl="1"/>
            <a:endParaRPr lang="en-US" dirty="0"/>
          </a:p>
          <a:p>
            <a:pPr lvl="1"/>
            <a:r>
              <a:rPr lang="en-US" dirty="0"/>
              <a:t>(-2)</a:t>
            </a:r>
            <a:r>
              <a:rPr lang="en-US" baseline="30000" dirty="0"/>
              <a:t>6</a:t>
            </a:r>
            <a:endParaRPr lang="en-US" dirty="0"/>
          </a:p>
          <a:p>
            <a:pPr lvl="1"/>
            <a:endParaRPr lang="en-US" dirty="0"/>
          </a:p>
          <a:p>
            <a:pPr lvl="1"/>
            <a:r>
              <a:rPr lang="en-US" dirty="0"/>
              <a:t>5x(x – 2) when x = 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normAutofit/>
          </a:bodyPr>
          <a:lstStyle/>
          <a:p>
            <a:r>
              <a:rPr lang="en-US" dirty="0"/>
              <a:t>Algebraic expressions written as sums</a:t>
            </a:r>
          </a:p>
          <a:p>
            <a:endParaRPr lang="en-US" dirty="0"/>
          </a:p>
          <a:p>
            <a:endParaRPr lang="en-US" dirty="0"/>
          </a:p>
          <a:p>
            <a:endParaRPr lang="en-US" dirty="0"/>
          </a:p>
          <a:p>
            <a:endParaRPr lang="en-US" dirty="0"/>
          </a:p>
          <a:p>
            <a:r>
              <a:rPr lang="en-US" dirty="0"/>
              <a:t>To add or subtract algebraic expressions, combine like terms by adding the coefficients.</a:t>
            </a:r>
          </a:p>
          <a:p>
            <a:pPr lvl="1"/>
            <a:r>
              <a:rPr lang="en-US" dirty="0"/>
              <a:t>2x + (-1) + 5x = 7x – 1 </a:t>
            </a:r>
          </a:p>
        </p:txBody>
      </p:sp>
      <p:grpSp>
        <p:nvGrpSpPr>
          <p:cNvPr id="18" name="Group 17"/>
          <p:cNvGrpSpPr/>
          <p:nvPr/>
        </p:nvGrpSpPr>
        <p:grpSpPr>
          <a:xfrm>
            <a:off x="2971800" y="1733549"/>
            <a:ext cx="2209800" cy="533400"/>
            <a:chOff x="2971800" y="2641600"/>
            <a:chExt cx="2209800" cy="711201"/>
          </a:xfrm>
        </p:grpSpPr>
        <p:sp>
          <p:nvSpPr>
            <p:cNvPr id="5" name="TextBox 4"/>
            <p:cNvSpPr txBox="1"/>
            <p:nvPr/>
          </p:nvSpPr>
          <p:spPr>
            <a:xfrm>
              <a:off x="2971800" y="2641600"/>
              <a:ext cx="2209800" cy="615554"/>
            </a:xfrm>
            <a:prstGeom prst="rect">
              <a:avLst/>
            </a:prstGeom>
            <a:noFill/>
          </p:spPr>
          <p:txBody>
            <a:bodyPr wrap="square" rtlCol="0">
              <a:spAutoFit/>
            </a:bodyPr>
            <a:lstStyle/>
            <a:p>
              <a:r>
                <a:rPr lang="en-US" sz="2400" dirty="0">
                  <a:solidFill>
                    <a:srgbClr val="C00000"/>
                  </a:solidFill>
                </a:rPr>
                <a:t>variable term</a:t>
              </a:r>
            </a:p>
          </p:txBody>
        </p:sp>
        <p:cxnSp>
          <p:nvCxnSpPr>
            <p:cNvPr id="8" name="Straight Arrow Connector 7"/>
            <p:cNvCxnSpPr>
              <a:stCxn id="5" idx="2"/>
              <a:endCxn id="13" idx="1"/>
            </p:cNvCxnSpPr>
            <p:nvPr/>
          </p:nvCxnSpPr>
          <p:spPr>
            <a:xfrm flipH="1">
              <a:off x="3619500" y="3257154"/>
              <a:ext cx="457200" cy="956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0" name="Straight Arrow Connector 9"/>
            <p:cNvCxnSpPr>
              <a:stCxn id="5" idx="2"/>
              <a:endCxn id="16" idx="1"/>
            </p:cNvCxnSpPr>
            <p:nvPr/>
          </p:nvCxnSpPr>
          <p:spPr>
            <a:xfrm>
              <a:off x="4076700" y="3257154"/>
              <a:ext cx="647700" cy="956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p:grpSp>
        <p:nvGrpSpPr>
          <p:cNvPr id="19" name="Group 18"/>
          <p:cNvGrpSpPr/>
          <p:nvPr/>
        </p:nvGrpSpPr>
        <p:grpSpPr>
          <a:xfrm>
            <a:off x="5401322" y="1733551"/>
            <a:ext cx="2209800" cy="533399"/>
            <a:chOff x="5401322" y="2641599"/>
            <a:chExt cx="2209800" cy="711199"/>
          </a:xfrm>
        </p:grpSpPr>
        <p:sp>
          <p:nvSpPr>
            <p:cNvPr id="6" name="TextBox 5"/>
            <p:cNvSpPr txBox="1"/>
            <p:nvPr/>
          </p:nvSpPr>
          <p:spPr>
            <a:xfrm>
              <a:off x="5401322" y="2641599"/>
              <a:ext cx="2209800" cy="615554"/>
            </a:xfrm>
            <a:prstGeom prst="rect">
              <a:avLst/>
            </a:prstGeom>
            <a:noFill/>
          </p:spPr>
          <p:txBody>
            <a:bodyPr wrap="square" rtlCol="0">
              <a:spAutoFit/>
            </a:bodyPr>
            <a:lstStyle/>
            <a:p>
              <a:r>
                <a:rPr lang="en-US" sz="2400" dirty="0">
                  <a:solidFill>
                    <a:srgbClr val="0070C0"/>
                  </a:solidFill>
                </a:rPr>
                <a:t>constant term</a:t>
              </a:r>
            </a:p>
          </p:txBody>
        </p:sp>
        <p:cxnSp>
          <p:nvCxnSpPr>
            <p:cNvPr id="12" name="Straight Arrow Connector 11"/>
            <p:cNvCxnSpPr>
              <a:stCxn id="6" idx="2"/>
              <a:endCxn id="17" idx="1"/>
            </p:cNvCxnSpPr>
            <p:nvPr/>
          </p:nvCxnSpPr>
          <p:spPr>
            <a:xfrm flipH="1">
              <a:off x="5448300" y="3257153"/>
              <a:ext cx="1057922" cy="9564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p:sp>
        <p:nvSpPr>
          <p:cNvPr id="13" name="Left Brace 12"/>
          <p:cNvSpPr/>
          <p:nvPr/>
        </p:nvSpPr>
        <p:spPr>
          <a:xfrm rot="5400000">
            <a:off x="3562350" y="1981200"/>
            <a:ext cx="114300" cy="6858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6" name="Left Brace 15"/>
          <p:cNvSpPr/>
          <p:nvPr/>
        </p:nvSpPr>
        <p:spPr>
          <a:xfrm rot="5400000">
            <a:off x="4667250" y="2019300"/>
            <a:ext cx="114300" cy="6096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7" name="Left Brace 16"/>
          <p:cNvSpPr/>
          <p:nvPr/>
        </p:nvSpPr>
        <p:spPr>
          <a:xfrm rot="5400000">
            <a:off x="5391150" y="1981200"/>
            <a:ext cx="114300" cy="6858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grpSp>
        <p:nvGrpSpPr>
          <p:cNvPr id="20" name="Group 19"/>
          <p:cNvGrpSpPr/>
          <p:nvPr/>
        </p:nvGrpSpPr>
        <p:grpSpPr>
          <a:xfrm>
            <a:off x="2971800" y="2776835"/>
            <a:ext cx="2209800" cy="633115"/>
            <a:chOff x="2971800" y="4032649"/>
            <a:chExt cx="2209800" cy="844153"/>
          </a:xfrm>
        </p:grpSpPr>
        <p:sp>
          <p:nvSpPr>
            <p:cNvPr id="21" name="TextBox 20"/>
            <p:cNvSpPr txBox="1"/>
            <p:nvPr/>
          </p:nvSpPr>
          <p:spPr>
            <a:xfrm>
              <a:off x="2971800" y="4261249"/>
              <a:ext cx="2209800" cy="615553"/>
            </a:xfrm>
            <a:prstGeom prst="rect">
              <a:avLst/>
            </a:prstGeom>
            <a:noFill/>
          </p:spPr>
          <p:txBody>
            <a:bodyPr wrap="square" rtlCol="0">
              <a:spAutoFit/>
            </a:bodyPr>
            <a:lstStyle/>
            <a:p>
              <a:pPr algn="ctr"/>
              <a:r>
                <a:rPr lang="en-US" sz="2400" dirty="0">
                  <a:solidFill>
                    <a:srgbClr val="C00000"/>
                  </a:solidFill>
                </a:rPr>
                <a:t>coefficients</a:t>
              </a:r>
            </a:p>
          </p:txBody>
        </p:sp>
        <p:cxnSp>
          <p:nvCxnSpPr>
            <p:cNvPr id="23" name="Straight Arrow Connector 22"/>
            <p:cNvCxnSpPr>
              <a:stCxn id="21" idx="0"/>
            </p:cNvCxnSpPr>
            <p:nvPr/>
          </p:nvCxnSpPr>
          <p:spPr>
            <a:xfrm flipH="1" flipV="1">
              <a:off x="3352800" y="4108849"/>
              <a:ext cx="723900" cy="1524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5" name="Straight Arrow Connector 24"/>
            <p:cNvCxnSpPr>
              <a:stCxn id="21" idx="0"/>
            </p:cNvCxnSpPr>
            <p:nvPr/>
          </p:nvCxnSpPr>
          <p:spPr>
            <a:xfrm flipV="1">
              <a:off x="4076700" y="4032649"/>
              <a:ext cx="495300" cy="2286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mc:AlternateContent xmlns:mc="http://schemas.openxmlformats.org/markup-compatibility/2006" xmlns:a14="http://schemas.microsoft.com/office/drawing/2010/main">
        <mc:Choice Requires="a14">
          <p:sp>
            <p:nvSpPr>
              <p:cNvPr id="7" name="TextBox 6"/>
              <p:cNvSpPr txBox="1"/>
              <p:nvPr/>
            </p:nvSpPr>
            <p:spPr>
              <a:xfrm>
                <a:off x="3077637" y="2296552"/>
                <a:ext cx="2904065"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600" b="0" i="1" smtClean="0">
                          <a:solidFill>
                            <a:srgbClr val="FF0000"/>
                          </a:solidFill>
                          <a:latin typeface="Cambria Math"/>
                        </a:rPr>
                        <m:t>2</m:t>
                      </m:r>
                      <m:sSup>
                        <m:sSupPr>
                          <m:ctrlPr>
                            <a:rPr lang="en-US" sz="3600" b="0" i="1" smtClean="0">
                              <a:latin typeface="Cambria Math" panose="02040503050406030204" pitchFamily="18" charset="0"/>
                            </a:rPr>
                          </m:ctrlPr>
                        </m:sSupPr>
                        <m:e>
                          <m:r>
                            <a:rPr lang="en-US" sz="3600" b="0" i="1" smtClean="0">
                              <a:latin typeface="Cambria Math"/>
                            </a:rPr>
                            <m:t>𝑥</m:t>
                          </m:r>
                        </m:e>
                        <m:sup>
                          <m:r>
                            <a:rPr lang="en-US" sz="3600" b="0" i="1" smtClean="0">
                              <a:latin typeface="Cambria Math"/>
                            </a:rPr>
                            <m:t>3</m:t>
                          </m:r>
                        </m:sup>
                      </m:sSup>
                      <m:r>
                        <a:rPr lang="en-US" sz="3600" b="0" i="1" smtClean="0">
                          <a:latin typeface="Cambria Math"/>
                        </a:rPr>
                        <m:t>+</m:t>
                      </m:r>
                      <m:r>
                        <a:rPr lang="en-US" sz="3600" b="0" i="1" smtClean="0">
                          <a:solidFill>
                            <a:srgbClr val="FF0000"/>
                          </a:solidFill>
                          <a:latin typeface="Cambria Math"/>
                        </a:rPr>
                        <m:t>4</m:t>
                      </m:r>
                      <m:r>
                        <a:rPr lang="en-US" sz="3600" b="0" i="1" smtClean="0">
                          <a:latin typeface="Cambria Math"/>
                        </a:rPr>
                        <m:t>𝑥</m:t>
                      </m:r>
                      <m:r>
                        <a:rPr lang="en-US" sz="3600" b="0" i="1" smtClean="0">
                          <a:solidFill>
                            <a:srgbClr val="0070C0"/>
                          </a:solidFill>
                          <a:latin typeface="Cambria Math"/>
                        </a:rPr>
                        <m:t>−6</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3077637" y="2296552"/>
                <a:ext cx="2904065" cy="646331"/>
              </a:xfrm>
              <a:prstGeom prst="rect">
                <a:avLst/>
              </a:prstGeom>
              <a:blipFill rotWithShape="1">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ppt_w</p:attrName>
                                        </p:attrNameLst>
                                      </p:cBhvr>
                                      <p:tavLst>
                                        <p:tav tm="0">
                                          <p:val>
                                            <p:fltVal val="0"/>
                                          </p:val>
                                        </p:tav>
                                        <p:tav tm="100000">
                                          <p:val>
                                            <p:strVal val="#ppt_w"/>
                                          </p:val>
                                        </p:tav>
                                      </p:tavLst>
                                    </p:anim>
                                    <p:anim calcmode="lin" valueType="num">
                                      <p:cBhvr>
                                        <p:cTn id="27" dur="500" fill="hold"/>
                                        <p:tgtEl>
                                          <p:spTgt spid="16"/>
                                        </p:tgtEl>
                                        <p:attrNameLst>
                                          <p:attrName>ppt_h</p:attrName>
                                        </p:attrNameLst>
                                      </p:cBhvr>
                                      <p:tavLst>
                                        <p:tav tm="0">
                                          <p:val>
                                            <p:fltVal val="0"/>
                                          </p:val>
                                        </p:tav>
                                        <p:tav tm="100000">
                                          <p:val>
                                            <p:strVal val="#ppt_h"/>
                                          </p:val>
                                        </p:tav>
                                      </p:tavLst>
                                    </p:anim>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fltVal val="0"/>
                                          </p:val>
                                        </p:tav>
                                        <p:tav tm="100000">
                                          <p:val>
                                            <p:strVal val="#ppt_w"/>
                                          </p:val>
                                        </p:tav>
                                      </p:tavLst>
                                    </p:anim>
                                    <p:anim calcmode="lin" valueType="num">
                                      <p:cBhvr>
                                        <p:cTn id="39" dur="500" fill="hold"/>
                                        <p:tgtEl>
                                          <p:spTgt spid="17"/>
                                        </p:tgtEl>
                                        <p:attrNameLst>
                                          <p:attrName>ppt_h</p:attrName>
                                        </p:attrNameLst>
                                      </p:cBhvr>
                                      <p:tavLst>
                                        <p:tav tm="0">
                                          <p:val>
                                            <p:fltVal val="0"/>
                                          </p:val>
                                        </p:tav>
                                        <p:tav tm="100000">
                                          <p:val>
                                            <p:strVal val="#ppt_h"/>
                                          </p:val>
                                        </p:tav>
                                      </p:tavLst>
                                    </p:anim>
                                    <p:animEffect transition="in" filter="fade">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animBg="1"/>
      <p:bldP spid="16" grpId="0" animBg="1"/>
      <p:bldP spid="17"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normAutofit lnSpcReduction="10000"/>
          </a:bodyPr>
          <a:lstStyle/>
          <a:p>
            <a:r>
              <a:rPr lang="en-US" dirty="0"/>
              <a:t>Simplify</a:t>
            </a:r>
          </a:p>
          <a:p>
            <a:pPr lvl="1"/>
            <a:r>
              <a:rPr lang="en-US" dirty="0"/>
              <a:t>2n – 1 + 6n + 5</a:t>
            </a:r>
          </a:p>
          <a:p>
            <a:pPr lvl="1"/>
            <a:endParaRPr lang="en-US" dirty="0"/>
          </a:p>
          <a:p>
            <a:pPr lvl="1"/>
            <a:r>
              <a:rPr lang="en-US" dirty="0"/>
              <a:t>3p</a:t>
            </a:r>
            <a:r>
              <a:rPr lang="en-US" baseline="30000" dirty="0"/>
              <a:t>3</a:t>
            </a:r>
            <a:r>
              <a:rPr lang="en-US" dirty="0"/>
              <a:t> + 5p</a:t>
            </a:r>
            <a:r>
              <a:rPr lang="en-US" baseline="30000" dirty="0"/>
              <a:t>2</a:t>
            </a:r>
            <a:r>
              <a:rPr lang="en-US" dirty="0"/>
              <a:t> – p</a:t>
            </a:r>
            <a:r>
              <a:rPr lang="en-US" baseline="30000" dirty="0"/>
              <a:t>3</a:t>
            </a:r>
            <a:endParaRPr lang="en-US" dirty="0"/>
          </a:p>
          <a:p>
            <a:pPr lvl="1"/>
            <a:endParaRPr lang="en-US" dirty="0"/>
          </a:p>
          <a:p>
            <a:pPr lvl="1"/>
            <a:r>
              <a:rPr lang="en-US" dirty="0"/>
              <a:t>8(x – 3) – 2(x + 6)</a:t>
            </a:r>
          </a:p>
          <a:p>
            <a:pPr lvl="1"/>
            <a:endParaRPr lang="en-US" dirty="0"/>
          </a:p>
          <a:p>
            <a:pPr lvl="1"/>
            <a:endParaRPr lang="en-US" dirty="0"/>
          </a:p>
          <a:p>
            <a:r>
              <a:rPr lang="en-US" i="1" dirty="0"/>
              <a:t>13 #1-73 every other odd + 6 choice = 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1.2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5" name="TextBox 4"/>
          <p:cNvSpPr txBox="1"/>
          <p:nvPr/>
        </p:nvSpPr>
        <p:spPr>
          <a:xfrm>
            <a:off x="457200" y="1337310"/>
            <a:ext cx="7620000" cy="1532334"/>
          </a:xfrm>
          <a:prstGeom prst="roundRect">
            <a:avLst/>
          </a:prstGeom>
          <a:gradFill flip="none" rotWithShape="1">
            <a:gsLst>
              <a:gs pos="0">
                <a:srgbClr val="FFFF00"/>
              </a:gs>
              <a:gs pos="0">
                <a:srgbClr val="FFFF00"/>
              </a:gs>
              <a:gs pos="50000">
                <a:srgbClr val="FFFF00"/>
              </a:gs>
              <a:gs pos="100000">
                <a:schemeClr val="bg1"/>
              </a:gs>
            </a:gsLst>
            <a:path path="circle">
              <a:fillToRect l="100000" b="100000"/>
            </a:path>
            <a:tileRect t="-100000" r="-100000"/>
          </a:gradFill>
          <a:ln w="28575">
            <a:solidFill>
              <a:schemeClr val="tx1"/>
            </a:solidFill>
          </a:ln>
        </p:spPr>
        <p:txBody>
          <a:bodyPr wrap="square" rtlCol="0">
            <a:spAutoFit/>
          </a:bodyPr>
          <a:lstStyle/>
          <a:p>
            <a:r>
              <a:rPr lang="en-US" sz="2800" dirty="0"/>
              <a:t>The Golden Rule</a:t>
            </a:r>
          </a:p>
          <a:p>
            <a:pPr lvl="1"/>
            <a:r>
              <a:rPr lang="en-US" sz="2800" dirty="0"/>
              <a:t>Do unto others as you would have them do unto you.</a:t>
            </a:r>
          </a:p>
        </p:txBody>
      </p:sp>
      <p:sp>
        <p:nvSpPr>
          <p:cNvPr id="6" name="TextBox 5"/>
          <p:cNvSpPr txBox="1"/>
          <p:nvPr/>
        </p:nvSpPr>
        <p:spPr>
          <a:xfrm>
            <a:off x="457200" y="2914650"/>
            <a:ext cx="7620000" cy="1532334"/>
          </a:xfrm>
          <a:prstGeom prst="round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a:t>The Golden Rule of Algebra</a:t>
            </a:r>
          </a:p>
          <a:p>
            <a:pPr lvl="1"/>
            <a:r>
              <a:rPr lang="en-US" sz="2800" dirty="0"/>
              <a:t>Do unto one side as you have done unto the other side.</a:t>
            </a:r>
          </a:p>
        </p:txBody>
      </p:sp>
      <p:pic>
        <p:nvPicPr>
          <p:cNvPr id="3074" name="Picture 2" descr="C:\Documents and Settings\rwright\Local Settings\Temporary Internet Files\Content.IE5\R6E15PEG\MC900022409[1].wmf"/>
          <p:cNvPicPr>
            <a:picLocks noChangeAspect="1" noChangeArrowheads="1"/>
          </p:cNvPicPr>
          <p:nvPr/>
        </p:nvPicPr>
        <p:blipFill>
          <a:blip r:embed="rId3" cstate="print"/>
          <a:srcRect/>
          <a:stretch>
            <a:fillRect/>
          </a:stretch>
        </p:blipFill>
        <p:spPr bwMode="auto">
          <a:xfrm>
            <a:off x="6982664" y="3568105"/>
            <a:ext cx="2161337" cy="148029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6"/>
                                        </p:tgtEl>
                                        <p:attrNameLst>
                                          <p:attrName>ppt_y</p:attrName>
                                        </p:attrNameLst>
                                      </p:cBhvr>
                                      <p:tavLst>
                                        <p:tav tm="0" fmla="#ppt_y+(sin(-2*pi*(1-$))*-#ppt_x+cos(-2*pi*(1-$))*(1-#ppt_y))*(1-$)">
                                          <p:val>
                                            <p:fltVal val="0"/>
                                          </p:val>
                                        </p:tav>
                                        <p:tav tm="100000">
                                          <p:val>
                                            <p:fltVal val="1"/>
                                          </p:val>
                                        </p:tav>
                                      </p:tavLst>
                                    </p:anim>
                                  </p:childTnLst>
                                </p:cTn>
                              </p:par>
                              <p:par>
                                <p:cTn id="18" presetID="53" presetClass="entr" presetSubtype="0"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 calcmode="lin" valueType="num">
                                      <p:cBhvr>
                                        <p:cTn id="20" dur="500" fill="hold"/>
                                        <p:tgtEl>
                                          <p:spTgt spid="3074"/>
                                        </p:tgtEl>
                                        <p:attrNameLst>
                                          <p:attrName>ppt_w</p:attrName>
                                        </p:attrNameLst>
                                      </p:cBhvr>
                                      <p:tavLst>
                                        <p:tav tm="0">
                                          <p:val>
                                            <p:fltVal val="0"/>
                                          </p:val>
                                        </p:tav>
                                        <p:tav tm="100000">
                                          <p:val>
                                            <p:strVal val="#ppt_w"/>
                                          </p:val>
                                        </p:tav>
                                      </p:tavLst>
                                    </p:anim>
                                    <p:anim calcmode="lin" valueType="num">
                                      <p:cBhvr>
                                        <p:cTn id="21" dur="500" fill="hold"/>
                                        <p:tgtEl>
                                          <p:spTgt spid="3074"/>
                                        </p:tgtEl>
                                        <p:attrNameLst>
                                          <p:attrName>ppt_h</p:attrName>
                                        </p:attrNameLst>
                                      </p:cBhvr>
                                      <p:tavLst>
                                        <p:tav tm="0">
                                          <p:val>
                                            <p:fltVal val="0"/>
                                          </p:val>
                                        </p:tav>
                                        <p:tav tm="100000">
                                          <p:val>
                                            <p:strVal val="#ppt_h"/>
                                          </p:val>
                                        </p:tav>
                                      </p:tavLst>
                                    </p:anim>
                                    <p:animEffect transition="in" filter="fade">
                                      <p:cBhvr>
                                        <p:cTn id="2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idx="1"/>
          </p:nvPr>
        </p:nvSpPr>
        <p:spPr/>
        <p:txBody>
          <a:bodyPr/>
          <a:lstStyle/>
          <a:p>
            <a:r>
              <a:rPr lang="en-US" dirty="0"/>
              <a:t>General way to solve linear equations</a:t>
            </a:r>
          </a:p>
          <a:p>
            <a:pPr lvl="1"/>
            <a:r>
              <a:rPr lang="en-US" dirty="0"/>
              <a:t>Get the variables all on one side</a:t>
            </a:r>
          </a:p>
          <a:p>
            <a:pPr lvl="1"/>
            <a:r>
              <a:rPr lang="en-US" dirty="0"/>
              <a:t>Get everything away from the variables</a:t>
            </a:r>
          </a:p>
          <a:p>
            <a:pPr lvl="1"/>
            <a:endParaRPr lang="en-US" dirty="0"/>
          </a:p>
        </p:txBody>
      </p:sp>
      <p:sp>
        <p:nvSpPr>
          <p:cNvPr id="4" name="TextBox 3"/>
          <p:cNvSpPr txBox="1"/>
          <p:nvPr/>
        </p:nvSpPr>
        <p:spPr>
          <a:xfrm>
            <a:off x="914400" y="3200400"/>
            <a:ext cx="6858000" cy="1736646"/>
          </a:xfrm>
          <a:prstGeom prst="round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sz="4800" b="1" dirty="0">
                <a:ln w="17780" cmpd="sng">
                  <a:solidFill>
                    <a:schemeClr val="accent1">
                      <a:tint val="3000"/>
                    </a:schemeClr>
                  </a:solidFill>
                  <a:prstDash val="solid"/>
                  <a:miter lim="800000"/>
                </a:ln>
                <a:gradFill>
                  <a:gsLst>
                    <a:gs pos="10000">
                      <a:schemeClr val="bg1"/>
                    </a:gs>
                    <a:gs pos="90000">
                      <a:srgbClr val="FFFF00"/>
                    </a:gs>
                  </a:gsLst>
                  <a:lin ang="5400000"/>
                </a:gradFill>
                <a:effectLst>
                  <a:outerShdw blurRad="55000" dist="50800" dir="5400000" algn="tl">
                    <a:srgbClr val="000000">
                      <a:alpha val="33000"/>
                    </a:srgbClr>
                  </a:outerShdw>
                </a:effectLst>
              </a:rPr>
              <a:t>Always follow the Golden Rule!!!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sz="half" idx="1"/>
          </p:nvPr>
        </p:nvSpPr>
        <p:spPr/>
        <p:txBody>
          <a:bodyPr/>
          <a:lstStyle/>
          <a:p>
            <a:r>
              <a:rPr lang="en-US" dirty="0"/>
              <a:t>Solve</a:t>
            </a:r>
          </a:p>
          <a:p>
            <a:pPr lvl="1"/>
            <a:r>
              <a:rPr lang="en-US" dirty="0"/>
              <a:t>4x + 9 = 21</a:t>
            </a:r>
          </a:p>
          <a:p>
            <a:pPr lvl="1"/>
            <a:endParaRPr lang="en-US" dirty="0"/>
          </a:p>
          <a:p>
            <a:pPr lvl="1"/>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sz="half" idx="2"/>
              </p:nvPr>
            </p:nvSpPr>
            <p:spPr/>
            <p:txBody>
              <a:bodyPr/>
              <a:lstStyle/>
              <a:p>
                <a:pPr marL="365760" lvl="1" indent="-256032">
                  <a:buClr>
                    <a:schemeClr val="accent3"/>
                  </a:buClr>
                  <a:buFont typeface="Georgia"/>
                  <a:buChar char="•"/>
                </a:pP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𝑥</m:t>
                    </m:r>
                    <m:r>
                      <a:rPr lang="en-US" i="1">
                        <a:latin typeface="Cambria Math"/>
                      </a:rPr>
                      <m:t>+1=4</m:t>
                    </m:r>
                  </m:oMath>
                </a14:m>
                <a:endParaRPr lang="en-US" dirty="0"/>
              </a:p>
              <a:p>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half" idx="2"/>
              </p:nvPr>
            </p:nvSpPr>
            <p:spPr>
              <a:blipFill rotWithShape="1">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sz="half" idx="1"/>
          </p:nvPr>
        </p:nvSpPr>
        <p:spPr/>
        <p:txBody>
          <a:bodyPr>
            <a:normAutofit/>
          </a:bodyPr>
          <a:lstStyle/>
          <a:p>
            <a:r>
              <a:rPr lang="en-US" dirty="0"/>
              <a:t>Solve</a:t>
            </a:r>
          </a:p>
          <a:p>
            <a:pPr lvl="1"/>
            <a:r>
              <a:rPr lang="en-US" dirty="0"/>
              <a:t>-2x + 9 = 2x – 7</a:t>
            </a:r>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3(x + 2) = 5(x + 4)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p:txBody>
              <a:bodyPr/>
              <a:lstStyle/>
              <a:p>
                <a:r>
                  <a:rPr lang="en-US" dirty="0"/>
                  <a:t>Solve</a:t>
                </a:r>
              </a:p>
              <a:p>
                <a:pPr lvl="1"/>
                <a14:m>
                  <m:oMath xmlns:m="http://schemas.openxmlformats.org/officeDocument/2006/math">
                    <m:f>
                      <m:fPr>
                        <m:ctrlPr>
                          <a:rPr lang="en-US" i="1">
                            <a:latin typeface="Cambria Math" panose="02040503050406030204" pitchFamily="18" charset="0"/>
                          </a:rPr>
                        </m:ctrlPr>
                      </m:fPr>
                      <m:num>
                        <m:r>
                          <a:rPr lang="en-US" i="1">
                            <a:latin typeface="Cambria Math"/>
                          </a:rPr>
                          <m:t>2</m:t>
                        </m:r>
                      </m:num>
                      <m:den>
                        <m:r>
                          <a:rPr lang="en-US" i="1">
                            <a:latin typeface="Cambria Math"/>
                          </a:rPr>
                          <m:t>3</m:t>
                        </m:r>
                      </m:den>
                    </m:f>
                    <m:r>
                      <a:rPr lang="en-US" i="1">
                        <a:latin typeface="Cambria Math"/>
                      </a:rPr>
                      <m:t>𝑥</m:t>
                    </m:r>
                    <m:r>
                      <a:rPr lang="en-US" i="1">
                        <a:latin typeface="Cambria Math"/>
                      </a:rPr>
                      <m:t>+</m:t>
                    </m:r>
                    <m:f>
                      <m:fPr>
                        <m:ctrlPr>
                          <a:rPr lang="en-US" i="1">
                            <a:latin typeface="Cambria Math" panose="02040503050406030204" pitchFamily="18" charset="0"/>
                          </a:rPr>
                        </m:ctrlPr>
                      </m:fPr>
                      <m:num>
                        <m:r>
                          <a:rPr lang="en-US" i="1">
                            <a:latin typeface="Cambria Math"/>
                          </a:rPr>
                          <m:t>5</m:t>
                        </m:r>
                      </m:num>
                      <m:den>
                        <m:r>
                          <a:rPr lang="en-US" i="1">
                            <a:latin typeface="Cambria Math"/>
                          </a:rPr>
                          <m:t>6</m:t>
                        </m:r>
                      </m:den>
                    </m:f>
                    <m:r>
                      <a:rPr lang="en-US" i="1">
                        <a:latin typeface="Cambria Math"/>
                      </a:rPr>
                      <m:t>=</m:t>
                    </m:r>
                    <m:r>
                      <a:rPr lang="en-US" i="1">
                        <a:latin typeface="Cambria Math"/>
                      </a:rPr>
                      <m:t>𝑥</m:t>
                    </m:r>
                    <m:r>
                      <a:rPr lang="en-US" i="1">
                        <a:latin typeface="Cambria Math"/>
                      </a:rPr>
                      <m:t>−</m:t>
                    </m:r>
                    <m:f>
                      <m:fPr>
                        <m:ctrlPr>
                          <a:rPr lang="en-US" i="1">
                            <a:latin typeface="Cambria Math" panose="02040503050406030204" pitchFamily="18" charset="0"/>
                          </a:rPr>
                        </m:ctrlPr>
                      </m:fPr>
                      <m:num>
                        <m:r>
                          <a:rPr lang="en-US" i="1">
                            <a:latin typeface="Cambria Math"/>
                          </a:rPr>
                          <m:t>1</m:t>
                        </m:r>
                      </m:num>
                      <m:den>
                        <m:r>
                          <a:rPr lang="en-US" i="1">
                            <a:latin typeface="Cambria Math"/>
                          </a:rPr>
                          <m:t>2</m:t>
                        </m:r>
                      </m:den>
                    </m:f>
                  </m:oMath>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blipFill rotWithShape="1">
                <a:blip r:embed="rId3"/>
                <a:stretch>
                  <a:fillRect t="-863"/>
                </a:stretch>
              </a:blipFill>
            </p:spPr>
            <p:txBody>
              <a:bodyPr/>
              <a:lstStyle/>
              <a:p>
                <a:r>
                  <a:rPr lang="en-US">
                    <a:noFill/>
                  </a:rPr>
                  <a:t> </a:t>
                </a:r>
              </a:p>
            </p:txBody>
          </p:sp>
        </mc:Fallback>
      </mc:AlternateContent>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776095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Slideshow was developed to accompany the textbook</a:t>
            </a:r>
          </a:p>
          <a:p>
            <a:pPr lvl="1"/>
            <a:r>
              <a:rPr lang="en-US" i="1" dirty="0"/>
              <a:t>Larson Algebra 2</a:t>
            </a:r>
          </a:p>
          <a:p>
            <a:pPr lvl="1"/>
            <a:r>
              <a:rPr lang="en-US" i="1" dirty="0"/>
              <a:t>By Larson, R., Boswell, L., </a:t>
            </a:r>
            <a:r>
              <a:rPr lang="en-US" i="1" dirty="0" err="1"/>
              <a:t>Kanold</a:t>
            </a:r>
            <a:r>
              <a:rPr lang="en-US" i="1" dirty="0"/>
              <a:t>, T. D., &amp; Stiff, L. </a:t>
            </a:r>
          </a:p>
          <a:p>
            <a:pPr lvl="1"/>
            <a:r>
              <a:rPr lang="en-US" i="1" dirty="0"/>
              <a:t>2011 Holt McDougal</a:t>
            </a:r>
          </a:p>
          <a:p>
            <a:r>
              <a:rPr lang="en-US" dirty="0"/>
              <a:t>Some examples and diagrams are taken from the textbook.</a:t>
            </a:r>
          </a:p>
          <a:p>
            <a:endParaRPr lang="en-US" i="1" dirty="0"/>
          </a:p>
          <a:p>
            <a:endParaRPr lang="en-US" dirty="0"/>
          </a:p>
        </p:txBody>
      </p:sp>
      <p:sp>
        <p:nvSpPr>
          <p:cNvPr id="4" name="Rectangle 3"/>
          <p:cNvSpPr/>
          <p:nvPr/>
        </p:nvSpPr>
        <p:spPr bwMode="auto">
          <a:xfrm>
            <a:off x="4800600" y="4149657"/>
            <a:ext cx="4343400" cy="9906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bodyPr>
          <a:lstStyle/>
          <a:p>
            <a:r>
              <a:rPr lang="en-US" dirty="0"/>
              <a:t>Slides created by </a:t>
            </a:r>
          </a:p>
          <a:p>
            <a:r>
              <a:rPr lang="en-US" dirty="0"/>
              <a:t>Richard Wright, Andrews Academy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hlinkClick r:id="rId2"/>
              </a:rPr>
              <a:t>rwright@andrews.edu</a:t>
            </a:r>
            <a:r>
              <a:rPr kumimoji="0" lang="en-US" sz="1800" b="0" i="0" u="none" strike="noStrike" cap="none" normalizeH="0" baseline="0" dirty="0">
                <a:ln>
                  <a:noFill/>
                </a:ln>
                <a:solidFill>
                  <a:schemeClr val="tx1"/>
                </a:solidFill>
                <a:effectLst/>
                <a:latin typeface="Comic Sans MS" pitchFamily="66" charset="0"/>
              </a:rPr>
              <a:t> </a:t>
            </a:r>
          </a:p>
        </p:txBody>
      </p:sp>
    </p:spTree>
    <p:extLst>
      <p:ext uri="{BB962C8B-B14F-4D97-AF65-F5344CB8AC3E}">
        <p14:creationId xmlns:p14="http://schemas.microsoft.com/office/powerpoint/2010/main" val="4237722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idx="1"/>
          </p:nvPr>
        </p:nvSpPr>
        <p:spPr/>
        <p:txBody>
          <a:bodyPr>
            <a:normAutofit/>
          </a:bodyPr>
          <a:lstStyle/>
          <a:p>
            <a:r>
              <a:rPr lang="en-US" dirty="0"/>
              <a:t>A real estate agent’s base salary is $22,000 per year.  The agent earns a 4% commission on total sales.  How much must the agent sell to earn $60,000 in one year?</a:t>
            </a:r>
          </a:p>
          <a:p>
            <a:endParaRPr lang="en-US" dirty="0"/>
          </a:p>
          <a:p>
            <a:endParaRPr lang="en-US" dirty="0"/>
          </a:p>
          <a:p>
            <a:endParaRPr lang="en-US" dirty="0"/>
          </a:p>
          <a:p>
            <a:endParaRPr lang="en-US" dirty="0"/>
          </a:p>
          <a:p>
            <a:endParaRPr lang="en-US" dirty="0"/>
          </a:p>
          <a:p>
            <a:r>
              <a:rPr lang="en-US" i="1" dirty="0"/>
              <a:t>21 #3-75 every other odd + 6 choice = 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1.3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1.4 Rewrite Formulas and Equations</a:t>
            </a:r>
          </a:p>
        </p:txBody>
      </p:sp>
      <p:sp>
        <p:nvSpPr>
          <p:cNvPr id="3" name="Content Placeholder 2"/>
          <p:cNvSpPr>
            <a:spLocks noGrp="1"/>
          </p:cNvSpPr>
          <p:nvPr>
            <p:ph idx="1"/>
          </p:nvPr>
        </p:nvSpPr>
        <p:spPr/>
        <p:txBody>
          <a:bodyPr/>
          <a:lstStyle/>
          <a:p>
            <a:r>
              <a:rPr lang="en-US" dirty="0"/>
              <a:t>Common Formulas (Quiz Tomorrow!)</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226885747"/>
                  </p:ext>
                </p:extLst>
              </p:nvPr>
            </p:nvGraphicFramePr>
            <p:xfrm>
              <a:off x="1143000" y="1885950"/>
              <a:ext cx="6477000" cy="3028948"/>
            </p:xfrm>
            <a:graphic>
              <a:graphicData uri="http://schemas.openxmlformats.org/drawingml/2006/table">
                <a:tbl>
                  <a:tblPr firstRow="1" bandRow="1">
                    <a:tableStyleId>{08FB837D-C827-4EFA-A057-4D05807E0F7C}</a:tableStyleId>
                  </a:tblPr>
                  <a:tblGrid>
                    <a:gridCol w="3238500">
                      <a:extLst>
                        <a:ext uri="{9D8B030D-6E8A-4147-A177-3AD203B41FA5}">
                          <a16:colId xmlns:a16="http://schemas.microsoft.com/office/drawing/2014/main" val="20000"/>
                        </a:ext>
                      </a:extLst>
                    </a:gridCol>
                    <a:gridCol w="3238500">
                      <a:extLst>
                        <a:ext uri="{9D8B030D-6E8A-4147-A177-3AD203B41FA5}">
                          <a16:colId xmlns:a16="http://schemas.microsoft.com/office/drawing/2014/main" val="20001"/>
                        </a:ext>
                      </a:extLst>
                    </a:gridCol>
                  </a:tblGrid>
                  <a:tr h="311427">
                    <a:tc>
                      <a:txBody>
                        <a:bodyPr/>
                        <a:lstStyle/>
                        <a:p>
                          <a:r>
                            <a:rPr lang="en-US" sz="1400" dirty="0"/>
                            <a:t>Quantity</a:t>
                          </a:r>
                        </a:p>
                      </a:txBody>
                      <a:tcPr marT="34290" marB="34290"/>
                    </a:tc>
                    <a:tc>
                      <a:txBody>
                        <a:bodyPr/>
                        <a:lstStyle/>
                        <a:p>
                          <a:r>
                            <a:rPr lang="en-US" sz="1400" dirty="0"/>
                            <a:t>Formula</a:t>
                          </a:r>
                        </a:p>
                      </a:txBody>
                      <a:tcPr marT="34290" marB="34290"/>
                    </a:tc>
                    <a:extLst>
                      <a:ext uri="{0D108BD9-81ED-4DB2-BD59-A6C34878D82A}">
                        <a16:rowId xmlns:a16="http://schemas.microsoft.com/office/drawing/2014/main" val="10000"/>
                      </a:ext>
                    </a:extLst>
                  </a:tr>
                  <a:tr h="311427">
                    <a:tc>
                      <a:txBody>
                        <a:bodyPr/>
                        <a:lstStyle/>
                        <a:p>
                          <a:r>
                            <a:rPr lang="en-US" sz="1400" dirty="0"/>
                            <a:t>Distance/Rate</a:t>
                          </a:r>
                        </a:p>
                      </a:txBody>
                      <a:tcPr marT="34290" marB="34290"/>
                    </a:tc>
                    <a:tc>
                      <a:txBody>
                        <a:bodyPr/>
                        <a:lstStyle/>
                        <a:p>
                          <a:r>
                            <a:rPr lang="en-US" sz="1400" dirty="0"/>
                            <a:t>d = </a:t>
                          </a:r>
                          <a:r>
                            <a:rPr lang="en-US" sz="1400" dirty="0" err="1"/>
                            <a:t>rt</a:t>
                          </a:r>
                          <a:endParaRPr lang="en-US" sz="1400" dirty="0"/>
                        </a:p>
                      </a:txBody>
                      <a:tcPr marT="34290" marB="34290"/>
                    </a:tc>
                    <a:extLst>
                      <a:ext uri="{0D108BD9-81ED-4DB2-BD59-A6C34878D82A}">
                        <a16:rowId xmlns:a16="http://schemas.microsoft.com/office/drawing/2014/main" val="10001"/>
                      </a:ext>
                    </a:extLst>
                  </a:tr>
                  <a:tr h="537532">
                    <a:tc>
                      <a:txBody>
                        <a:bodyPr/>
                        <a:lstStyle/>
                        <a:p>
                          <a:r>
                            <a:rPr lang="en-US" sz="1400" dirty="0"/>
                            <a:t>Temperature</a:t>
                          </a:r>
                        </a:p>
                        <a:p>
                          <a:endParaRPr lang="en-US" sz="1400" dirty="0"/>
                        </a:p>
                      </a:txBody>
                      <a:tcPr marT="34290" marB="34290"/>
                    </a:tc>
                    <a:tc>
                      <a:txBody>
                        <a:bodyPr/>
                        <a:lstStyle/>
                        <a:p>
                          <a:pPr/>
                          <a14:m>
                            <m:oMathPara xmlns:m="http://schemas.openxmlformats.org/officeDocument/2006/math">
                              <m:oMathParaPr>
                                <m:jc m:val="left"/>
                              </m:oMathParaPr>
                              <m:oMath xmlns:m="http://schemas.openxmlformats.org/officeDocument/2006/math">
                                <m:r>
                                  <a:rPr lang="en-US" sz="1400" b="0" i="1" smtClean="0">
                                    <a:latin typeface="Cambria Math"/>
                                  </a:rPr>
                                  <m:t>𝐹</m:t>
                                </m:r>
                                <m:r>
                                  <a:rPr lang="en-US" sz="1400" b="0" i="1" smtClean="0">
                                    <a:latin typeface="Cambria Math"/>
                                  </a:rPr>
                                  <m:t>=</m:t>
                                </m:r>
                                <m:f>
                                  <m:fPr>
                                    <m:ctrlPr>
                                      <a:rPr lang="en-US" sz="1400" b="0" i="1" smtClean="0">
                                        <a:latin typeface="Cambria Math" panose="02040503050406030204" pitchFamily="18" charset="0"/>
                                      </a:rPr>
                                    </m:ctrlPr>
                                  </m:fPr>
                                  <m:num>
                                    <m:r>
                                      <a:rPr lang="en-US" sz="1400" b="0" i="1" smtClean="0">
                                        <a:latin typeface="Cambria Math"/>
                                      </a:rPr>
                                      <m:t>9</m:t>
                                    </m:r>
                                  </m:num>
                                  <m:den>
                                    <m:r>
                                      <a:rPr lang="en-US" sz="1400" b="0" i="1" smtClean="0">
                                        <a:latin typeface="Cambria Math"/>
                                      </a:rPr>
                                      <m:t>5</m:t>
                                    </m:r>
                                  </m:den>
                                </m:f>
                                <m:r>
                                  <a:rPr lang="en-US" sz="1400" b="0" i="1" smtClean="0">
                                    <a:latin typeface="Cambria Math"/>
                                  </a:rPr>
                                  <m:t>𝐶</m:t>
                                </m:r>
                                <m:r>
                                  <a:rPr lang="en-US" sz="1400" b="0" i="1" smtClean="0">
                                    <a:latin typeface="Cambria Math"/>
                                  </a:rPr>
                                  <m:t>+32</m:t>
                                </m:r>
                              </m:oMath>
                            </m:oMathPara>
                          </a14:m>
                          <a:endParaRPr lang="en-US" sz="1400" dirty="0"/>
                        </a:p>
                      </a:txBody>
                      <a:tcPr marT="34290" marB="34290"/>
                    </a:tc>
                    <a:extLst>
                      <a:ext uri="{0D108BD9-81ED-4DB2-BD59-A6C34878D82A}">
                        <a16:rowId xmlns:a16="http://schemas.microsoft.com/office/drawing/2014/main" val="10002"/>
                      </a:ext>
                    </a:extLst>
                  </a:tr>
                  <a:tr h="311427">
                    <a:tc>
                      <a:txBody>
                        <a:bodyPr/>
                        <a:lstStyle/>
                        <a:p>
                          <a:r>
                            <a:rPr lang="en-US" sz="1400" dirty="0"/>
                            <a:t>Area of a triangle</a:t>
                          </a:r>
                        </a:p>
                      </a:txBody>
                      <a:tcPr marT="34290" marB="34290"/>
                    </a:tc>
                    <a:tc>
                      <a:txBody>
                        <a:bodyPr/>
                        <a:lstStyle/>
                        <a:p>
                          <a:r>
                            <a:rPr lang="en-US" sz="1400" dirty="0"/>
                            <a:t>A = ½ </a:t>
                          </a:r>
                          <a:r>
                            <a:rPr lang="en-US" sz="1400" dirty="0" err="1"/>
                            <a:t>bh</a:t>
                          </a:r>
                          <a:endParaRPr lang="en-US" sz="1400" dirty="0"/>
                        </a:p>
                      </a:txBody>
                      <a:tcPr marT="34290" marB="34290"/>
                    </a:tc>
                    <a:extLst>
                      <a:ext uri="{0D108BD9-81ED-4DB2-BD59-A6C34878D82A}">
                        <a16:rowId xmlns:a16="http://schemas.microsoft.com/office/drawing/2014/main" val="10003"/>
                      </a:ext>
                    </a:extLst>
                  </a:tr>
                  <a:tr h="311427">
                    <a:tc>
                      <a:txBody>
                        <a:bodyPr/>
                        <a:lstStyle/>
                        <a:p>
                          <a:r>
                            <a:rPr lang="en-US" sz="1400" dirty="0"/>
                            <a:t>Area of a rectangle</a:t>
                          </a:r>
                        </a:p>
                      </a:txBody>
                      <a:tcPr marT="34290" marB="34290"/>
                    </a:tc>
                    <a:tc>
                      <a:txBody>
                        <a:bodyPr/>
                        <a:lstStyle/>
                        <a:p>
                          <a:r>
                            <a:rPr lang="en-US" sz="1400" dirty="0"/>
                            <a:t>A = </a:t>
                          </a:r>
                          <a:r>
                            <a:rPr lang="en-US" sz="1400" dirty="0" err="1"/>
                            <a:t>ℓw</a:t>
                          </a:r>
                          <a:endParaRPr lang="en-US" sz="1400" dirty="0"/>
                        </a:p>
                      </a:txBody>
                      <a:tcPr marT="34290" marB="34290"/>
                    </a:tc>
                    <a:extLst>
                      <a:ext uri="{0D108BD9-81ED-4DB2-BD59-A6C34878D82A}">
                        <a16:rowId xmlns:a16="http://schemas.microsoft.com/office/drawing/2014/main" val="10004"/>
                      </a:ext>
                    </a:extLst>
                  </a:tr>
                  <a:tr h="311427">
                    <a:tc>
                      <a:txBody>
                        <a:bodyPr/>
                        <a:lstStyle/>
                        <a:p>
                          <a:r>
                            <a:rPr lang="en-US" sz="1400" dirty="0"/>
                            <a:t>Perimeter</a:t>
                          </a:r>
                          <a:r>
                            <a:rPr lang="en-US" sz="1400" baseline="0" dirty="0"/>
                            <a:t> of a rectangle</a:t>
                          </a:r>
                          <a:endParaRPr lang="en-US" sz="1400" dirty="0"/>
                        </a:p>
                      </a:txBody>
                      <a:tcPr marT="34290" marB="34290"/>
                    </a:tc>
                    <a:tc>
                      <a:txBody>
                        <a:bodyPr/>
                        <a:lstStyle/>
                        <a:p>
                          <a:r>
                            <a:rPr lang="en-US" sz="1400" dirty="0"/>
                            <a:t>P = 2ℓ + 2w</a:t>
                          </a:r>
                        </a:p>
                      </a:txBody>
                      <a:tcPr marT="34290" marB="34290"/>
                    </a:tc>
                    <a:extLst>
                      <a:ext uri="{0D108BD9-81ED-4DB2-BD59-A6C34878D82A}">
                        <a16:rowId xmlns:a16="http://schemas.microsoft.com/office/drawing/2014/main" val="10005"/>
                      </a:ext>
                    </a:extLst>
                  </a:tr>
                  <a:tr h="311427">
                    <a:tc>
                      <a:txBody>
                        <a:bodyPr/>
                        <a:lstStyle/>
                        <a:p>
                          <a:r>
                            <a:rPr lang="en-US" sz="1400" dirty="0"/>
                            <a:t>Area of a trapezoid</a:t>
                          </a:r>
                        </a:p>
                      </a:txBody>
                      <a:tcPr marT="34290" marB="34290"/>
                    </a:tc>
                    <a:tc>
                      <a:txBody>
                        <a:bodyPr/>
                        <a:lstStyle/>
                        <a:p>
                          <a:r>
                            <a:rPr lang="en-US" sz="1400" dirty="0"/>
                            <a:t>A = ½ (b</a:t>
                          </a:r>
                          <a:r>
                            <a:rPr lang="en-US" sz="1400" baseline="-25000" dirty="0"/>
                            <a:t>1</a:t>
                          </a:r>
                          <a:r>
                            <a:rPr lang="en-US" sz="1400" baseline="0" dirty="0"/>
                            <a:t> + b</a:t>
                          </a:r>
                          <a:r>
                            <a:rPr lang="en-US" sz="1400" baseline="-25000" dirty="0"/>
                            <a:t>2</a:t>
                          </a:r>
                          <a:r>
                            <a:rPr lang="en-US" sz="1400" baseline="0" dirty="0"/>
                            <a:t>)h</a:t>
                          </a:r>
                          <a:endParaRPr lang="en-US" sz="1400" dirty="0"/>
                        </a:p>
                      </a:txBody>
                      <a:tcPr marT="34290" marB="34290"/>
                    </a:tc>
                    <a:extLst>
                      <a:ext uri="{0D108BD9-81ED-4DB2-BD59-A6C34878D82A}">
                        <a16:rowId xmlns:a16="http://schemas.microsoft.com/office/drawing/2014/main" val="10006"/>
                      </a:ext>
                    </a:extLst>
                  </a:tr>
                  <a:tr h="311427">
                    <a:tc>
                      <a:txBody>
                        <a:bodyPr/>
                        <a:lstStyle/>
                        <a:p>
                          <a:r>
                            <a:rPr lang="en-US" sz="1400" dirty="0"/>
                            <a:t>Area of a circle</a:t>
                          </a:r>
                        </a:p>
                      </a:txBody>
                      <a:tcPr marT="34290" marB="34290"/>
                    </a:tc>
                    <a:tc>
                      <a:txBody>
                        <a:bodyPr/>
                        <a:lstStyle/>
                        <a:p>
                          <a:r>
                            <a:rPr lang="en-US" sz="1400" dirty="0"/>
                            <a:t>A = </a:t>
                          </a:r>
                          <a:r>
                            <a:rPr lang="el-GR" sz="1400" dirty="0"/>
                            <a:t>π</a:t>
                          </a:r>
                          <a:r>
                            <a:rPr lang="en-US" sz="1400" dirty="0"/>
                            <a:t>r</a:t>
                          </a:r>
                          <a:r>
                            <a:rPr lang="en-US" sz="1400" baseline="30000" dirty="0"/>
                            <a:t>2</a:t>
                          </a:r>
                          <a:endParaRPr lang="en-US" sz="1400" dirty="0"/>
                        </a:p>
                      </a:txBody>
                      <a:tcPr marT="34290" marB="34290"/>
                    </a:tc>
                    <a:extLst>
                      <a:ext uri="{0D108BD9-81ED-4DB2-BD59-A6C34878D82A}">
                        <a16:rowId xmlns:a16="http://schemas.microsoft.com/office/drawing/2014/main" val="10007"/>
                      </a:ext>
                    </a:extLst>
                  </a:tr>
                  <a:tr h="311427">
                    <a:tc>
                      <a:txBody>
                        <a:bodyPr/>
                        <a:lstStyle/>
                        <a:p>
                          <a:r>
                            <a:rPr lang="en-US" sz="1400" dirty="0"/>
                            <a:t>Circumference of a circle</a:t>
                          </a:r>
                        </a:p>
                      </a:txBody>
                      <a:tcPr marT="34290" marB="34290"/>
                    </a:tc>
                    <a:tc>
                      <a:txBody>
                        <a:bodyPr/>
                        <a:lstStyle/>
                        <a:p>
                          <a:r>
                            <a:rPr lang="en-US" sz="1400" dirty="0"/>
                            <a:t>C = 2</a:t>
                          </a:r>
                          <a:r>
                            <a:rPr lang="el-GR" sz="1400" dirty="0"/>
                            <a:t>π</a:t>
                          </a:r>
                          <a:r>
                            <a:rPr lang="en-US" sz="1400" dirty="0"/>
                            <a:t>r</a:t>
                          </a:r>
                        </a:p>
                      </a:txBody>
                      <a:tcPr marT="34290" marB="34290"/>
                    </a:tc>
                    <a:extLst>
                      <a:ext uri="{0D108BD9-81ED-4DB2-BD59-A6C34878D82A}">
                        <a16:rowId xmlns:a16="http://schemas.microsoft.com/office/drawing/2014/main" val="10008"/>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226885747"/>
                  </p:ext>
                </p:extLst>
              </p:nvPr>
            </p:nvGraphicFramePr>
            <p:xfrm>
              <a:off x="1143000" y="1885950"/>
              <a:ext cx="6477000" cy="3028948"/>
            </p:xfrm>
            <a:graphic>
              <a:graphicData uri="http://schemas.openxmlformats.org/drawingml/2006/table">
                <a:tbl>
                  <a:tblPr firstRow="1" bandRow="1">
                    <a:tableStyleId>{08FB837D-C827-4EFA-A057-4D05807E0F7C}</a:tableStyleId>
                  </a:tblPr>
                  <a:tblGrid>
                    <a:gridCol w="3238500"/>
                    <a:gridCol w="3238500"/>
                  </a:tblGrid>
                  <a:tr h="311427">
                    <a:tc>
                      <a:txBody>
                        <a:bodyPr/>
                        <a:lstStyle/>
                        <a:p>
                          <a:r>
                            <a:rPr lang="en-US" sz="1400" dirty="0" smtClean="0"/>
                            <a:t>Quantity</a:t>
                          </a:r>
                          <a:endParaRPr lang="en-US" sz="1400" dirty="0"/>
                        </a:p>
                      </a:txBody>
                      <a:tcPr marT="34290" marB="34290"/>
                    </a:tc>
                    <a:tc>
                      <a:txBody>
                        <a:bodyPr/>
                        <a:lstStyle/>
                        <a:p>
                          <a:r>
                            <a:rPr lang="en-US" sz="1400" dirty="0" smtClean="0"/>
                            <a:t>Formula</a:t>
                          </a:r>
                          <a:endParaRPr lang="en-US" sz="1400" dirty="0"/>
                        </a:p>
                      </a:txBody>
                      <a:tcPr marT="34290" marB="34290"/>
                    </a:tc>
                  </a:tr>
                  <a:tr h="311427">
                    <a:tc>
                      <a:txBody>
                        <a:bodyPr/>
                        <a:lstStyle/>
                        <a:p>
                          <a:r>
                            <a:rPr lang="en-US" sz="1400" dirty="0" smtClean="0"/>
                            <a:t>Distance/Rate</a:t>
                          </a:r>
                          <a:endParaRPr lang="en-US" sz="1400" dirty="0"/>
                        </a:p>
                      </a:txBody>
                      <a:tcPr marT="34290" marB="34290"/>
                    </a:tc>
                    <a:tc>
                      <a:txBody>
                        <a:bodyPr/>
                        <a:lstStyle/>
                        <a:p>
                          <a:r>
                            <a:rPr lang="en-US" sz="1400" dirty="0" smtClean="0"/>
                            <a:t>d = </a:t>
                          </a:r>
                          <a:r>
                            <a:rPr lang="en-US" sz="1400" dirty="0" err="1" smtClean="0"/>
                            <a:t>rt</a:t>
                          </a:r>
                          <a:endParaRPr lang="en-US" sz="1400" dirty="0"/>
                        </a:p>
                      </a:txBody>
                      <a:tcPr marT="34290" marB="34290"/>
                    </a:tc>
                  </a:tr>
                  <a:tr h="537532">
                    <a:tc>
                      <a:txBody>
                        <a:bodyPr/>
                        <a:lstStyle/>
                        <a:p>
                          <a:r>
                            <a:rPr lang="en-US" sz="1400" dirty="0" smtClean="0"/>
                            <a:t>Temperature</a:t>
                          </a:r>
                        </a:p>
                        <a:p>
                          <a:endParaRPr lang="en-US" sz="1400" dirty="0"/>
                        </a:p>
                      </a:txBody>
                      <a:tcPr marT="34290" marB="34290"/>
                    </a:tc>
                    <a:tc>
                      <a:txBody>
                        <a:bodyPr/>
                        <a:lstStyle/>
                        <a:p>
                          <a:endParaRPr lang="en-US"/>
                        </a:p>
                      </a:txBody>
                      <a:tcPr marT="34290" marB="34290">
                        <a:blipFill rotWithShape="1">
                          <a:blip r:embed="rId3"/>
                          <a:stretch>
                            <a:fillRect l="-101695" t="-120455" r="-1695" b="-363636"/>
                          </a:stretch>
                        </a:blipFill>
                      </a:tcPr>
                    </a:tc>
                  </a:tr>
                  <a:tr h="311427">
                    <a:tc>
                      <a:txBody>
                        <a:bodyPr/>
                        <a:lstStyle/>
                        <a:p>
                          <a:r>
                            <a:rPr lang="en-US" sz="1400" dirty="0" smtClean="0"/>
                            <a:t>Area of a triangle</a:t>
                          </a:r>
                          <a:endParaRPr lang="en-US" sz="1400" dirty="0"/>
                        </a:p>
                      </a:txBody>
                      <a:tcPr marT="34290" marB="34290"/>
                    </a:tc>
                    <a:tc>
                      <a:txBody>
                        <a:bodyPr/>
                        <a:lstStyle/>
                        <a:p>
                          <a:r>
                            <a:rPr lang="en-US" sz="1400" dirty="0" smtClean="0"/>
                            <a:t>A = ½ </a:t>
                          </a:r>
                          <a:r>
                            <a:rPr lang="en-US" sz="1400" dirty="0" err="1" smtClean="0"/>
                            <a:t>bh</a:t>
                          </a:r>
                          <a:endParaRPr lang="en-US" sz="1400" dirty="0"/>
                        </a:p>
                      </a:txBody>
                      <a:tcPr marT="34290" marB="34290"/>
                    </a:tc>
                  </a:tr>
                  <a:tr h="311427">
                    <a:tc>
                      <a:txBody>
                        <a:bodyPr/>
                        <a:lstStyle/>
                        <a:p>
                          <a:r>
                            <a:rPr lang="en-US" sz="1400" dirty="0" smtClean="0"/>
                            <a:t>Area of a rectangle</a:t>
                          </a:r>
                          <a:endParaRPr lang="en-US" sz="1400" dirty="0"/>
                        </a:p>
                      </a:txBody>
                      <a:tcPr marT="34290" marB="34290"/>
                    </a:tc>
                    <a:tc>
                      <a:txBody>
                        <a:bodyPr/>
                        <a:lstStyle/>
                        <a:p>
                          <a:r>
                            <a:rPr lang="en-US" sz="1400" dirty="0" smtClean="0"/>
                            <a:t>A = </a:t>
                          </a:r>
                          <a:r>
                            <a:rPr lang="en-US" sz="1400" dirty="0" err="1" smtClean="0"/>
                            <a:t>ℓw</a:t>
                          </a:r>
                          <a:endParaRPr lang="en-US" sz="1400" dirty="0"/>
                        </a:p>
                      </a:txBody>
                      <a:tcPr marT="34290" marB="34290"/>
                    </a:tc>
                  </a:tr>
                  <a:tr h="311427">
                    <a:tc>
                      <a:txBody>
                        <a:bodyPr/>
                        <a:lstStyle/>
                        <a:p>
                          <a:r>
                            <a:rPr lang="en-US" sz="1400" dirty="0" smtClean="0"/>
                            <a:t>Perimeter</a:t>
                          </a:r>
                          <a:r>
                            <a:rPr lang="en-US" sz="1400" baseline="0" dirty="0" smtClean="0"/>
                            <a:t> of a rectangle</a:t>
                          </a:r>
                          <a:endParaRPr lang="en-US" sz="1400" dirty="0"/>
                        </a:p>
                      </a:txBody>
                      <a:tcPr marT="34290" marB="34290"/>
                    </a:tc>
                    <a:tc>
                      <a:txBody>
                        <a:bodyPr/>
                        <a:lstStyle/>
                        <a:p>
                          <a:r>
                            <a:rPr lang="en-US" sz="1400" dirty="0" smtClean="0"/>
                            <a:t>P = 2ℓ + 2w</a:t>
                          </a:r>
                          <a:endParaRPr lang="en-US" sz="1400" dirty="0"/>
                        </a:p>
                      </a:txBody>
                      <a:tcPr marT="34290" marB="34290"/>
                    </a:tc>
                  </a:tr>
                  <a:tr h="311427">
                    <a:tc>
                      <a:txBody>
                        <a:bodyPr/>
                        <a:lstStyle/>
                        <a:p>
                          <a:r>
                            <a:rPr lang="en-US" sz="1400" dirty="0" smtClean="0"/>
                            <a:t>Area of a trapezoid</a:t>
                          </a:r>
                          <a:endParaRPr lang="en-US" sz="1400" dirty="0"/>
                        </a:p>
                      </a:txBody>
                      <a:tcPr marT="34290" marB="34290"/>
                    </a:tc>
                    <a:tc>
                      <a:txBody>
                        <a:bodyPr/>
                        <a:lstStyle/>
                        <a:p>
                          <a:r>
                            <a:rPr lang="en-US" sz="1400" dirty="0" smtClean="0"/>
                            <a:t>A = ½ (b</a:t>
                          </a:r>
                          <a:r>
                            <a:rPr lang="en-US" sz="1400" baseline="-25000" dirty="0" smtClean="0"/>
                            <a:t>1</a:t>
                          </a:r>
                          <a:r>
                            <a:rPr lang="en-US" sz="1400" baseline="0" dirty="0" smtClean="0"/>
                            <a:t> + b</a:t>
                          </a:r>
                          <a:r>
                            <a:rPr lang="en-US" sz="1400" baseline="-25000" dirty="0" smtClean="0"/>
                            <a:t>2</a:t>
                          </a:r>
                          <a:r>
                            <a:rPr lang="en-US" sz="1400" baseline="0" dirty="0" smtClean="0"/>
                            <a:t>)h</a:t>
                          </a:r>
                          <a:endParaRPr lang="en-US" sz="1400" dirty="0"/>
                        </a:p>
                      </a:txBody>
                      <a:tcPr marT="34290" marB="34290"/>
                    </a:tc>
                  </a:tr>
                  <a:tr h="311427">
                    <a:tc>
                      <a:txBody>
                        <a:bodyPr/>
                        <a:lstStyle/>
                        <a:p>
                          <a:r>
                            <a:rPr lang="en-US" sz="1400" dirty="0" smtClean="0"/>
                            <a:t>Area of a circle</a:t>
                          </a:r>
                          <a:endParaRPr lang="en-US" sz="1400" dirty="0"/>
                        </a:p>
                      </a:txBody>
                      <a:tcPr marT="34290" marB="34290"/>
                    </a:tc>
                    <a:tc>
                      <a:txBody>
                        <a:bodyPr/>
                        <a:lstStyle/>
                        <a:p>
                          <a:r>
                            <a:rPr lang="en-US" sz="1400" dirty="0" smtClean="0"/>
                            <a:t>A = </a:t>
                          </a:r>
                          <a:r>
                            <a:rPr lang="el-GR" sz="1400" dirty="0" smtClean="0"/>
                            <a:t>π</a:t>
                          </a:r>
                          <a:r>
                            <a:rPr lang="en-US" sz="1400" dirty="0" smtClean="0"/>
                            <a:t>r</a:t>
                          </a:r>
                          <a:r>
                            <a:rPr lang="en-US" sz="1400" baseline="30000" dirty="0" smtClean="0"/>
                            <a:t>2</a:t>
                          </a:r>
                          <a:endParaRPr lang="en-US" sz="1400" dirty="0"/>
                        </a:p>
                      </a:txBody>
                      <a:tcPr marT="34290" marB="34290"/>
                    </a:tc>
                  </a:tr>
                  <a:tr h="311427">
                    <a:tc>
                      <a:txBody>
                        <a:bodyPr/>
                        <a:lstStyle/>
                        <a:p>
                          <a:r>
                            <a:rPr lang="en-US" sz="1400" dirty="0" smtClean="0"/>
                            <a:t>Circumference of a circle</a:t>
                          </a:r>
                          <a:endParaRPr lang="en-US" sz="1400" dirty="0"/>
                        </a:p>
                      </a:txBody>
                      <a:tcPr marT="34290" marB="34290"/>
                    </a:tc>
                    <a:tc>
                      <a:txBody>
                        <a:bodyPr/>
                        <a:lstStyle/>
                        <a:p>
                          <a:r>
                            <a:rPr lang="en-US" sz="1400" dirty="0" smtClean="0"/>
                            <a:t>C = 2</a:t>
                          </a:r>
                          <a:r>
                            <a:rPr lang="el-GR" sz="1400" dirty="0" smtClean="0"/>
                            <a:t>π</a:t>
                          </a:r>
                          <a:r>
                            <a:rPr lang="en-US" sz="1400" dirty="0" smtClean="0"/>
                            <a:t>r</a:t>
                          </a:r>
                          <a:endParaRPr lang="en-US" sz="1400" dirty="0"/>
                        </a:p>
                      </a:txBody>
                      <a:tcPr marT="34290" marB="34290"/>
                    </a:tc>
                  </a:tr>
                </a:tbl>
              </a:graphicData>
            </a:graphic>
          </p:graphicFrame>
        </mc:Fallback>
      </mc:AlternateContent>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1.4 Rewrite Formulas and Equations</a:t>
            </a:r>
          </a:p>
        </p:txBody>
      </p:sp>
      <p:sp>
        <p:nvSpPr>
          <p:cNvPr id="3" name="Content Placeholder 2"/>
          <p:cNvSpPr>
            <a:spLocks noGrp="1"/>
          </p:cNvSpPr>
          <p:nvPr>
            <p:ph idx="1"/>
          </p:nvPr>
        </p:nvSpPr>
        <p:spPr/>
        <p:txBody>
          <a:bodyPr/>
          <a:lstStyle/>
          <a:p>
            <a:r>
              <a:rPr lang="en-US" dirty="0"/>
              <a:t>Solve for a variable</a:t>
            </a:r>
          </a:p>
          <a:p>
            <a:pPr lvl="1"/>
            <a:r>
              <a:rPr lang="en-US" dirty="0"/>
              <a:t>Get the variable on one side of the equals sign and everything else (including other variables) on the other side</a:t>
            </a:r>
          </a:p>
          <a:p>
            <a:pPr lvl="1"/>
            <a:endParaRPr lang="en-US" dirty="0"/>
          </a:p>
          <a:p>
            <a:r>
              <a:rPr lang="en-US" dirty="0"/>
              <a:t>Find the radius of a circle with a circumference of 25 feet.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1.4 Rewrite Formulas and Equations</a:t>
            </a:r>
          </a:p>
        </p:txBody>
      </p:sp>
      <p:sp>
        <p:nvSpPr>
          <p:cNvPr id="3" name="Content Placeholder 2"/>
          <p:cNvSpPr>
            <a:spLocks noGrp="1"/>
          </p:cNvSpPr>
          <p:nvPr>
            <p:ph idx="1"/>
          </p:nvPr>
        </p:nvSpPr>
        <p:spPr/>
        <p:txBody>
          <a:bodyPr/>
          <a:lstStyle/>
          <a:p>
            <a:r>
              <a:rPr lang="en-US" dirty="0"/>
              <a:t>Solve the perimeter of a rectangle formula for ℓ.  Then find the length of a rectangle with width of 7 inches and a perimeter of 30 inches.</a:t>
            </a:r>
          </a:p>
          <a:p>
            <a:endParaRPr lang="en-US" dirty="0"/>
          </a:p>
          <a:p>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1.4 Rewrite Formulas and Equations</a:t>
            </a:r>
          </a:p>
        </p:txBody>
      </p:sp>
      <p:sp>
        <p:nvSpPr>
          <p:cNvPr id="3" name="Content Placeholder 2"/>
          <p:cNvSpPr>
            <a:spLocks noGrp="1"/>
          </p:cNvSpPr>
          <p:nvPr>
            <p:ph sz="half" idx="1"/>
          </p:nvPr>
        </p:nvSpPr>
        <p:spPr/>
        <p:txBody>
          <a:bodyPr>
            <a:normAutofit/>
          </a:bodyPr>
          <a:lstStyle/>
          <a:p>
            <a:r>
              <a:rPr lang="en-US" dirty="0"/>
              <a:t>Solve the area of a trapezoid formula for h.  Then find h if b</a:t>
            </a:r>
            <a:r>
              <a:rPr lang="en-US" baseline="-25000" dirty="0"/>
              <a:t>1</a:t>
            </a:r>
            <a:r>
              <a:rPr lang="en-US" dirty="0"/>
              <a:t> = 6 in, b</a:t>
            </a:r>
            <a:r>
              <a:rPr lang="en-US" baseline="-25000" dirty="0"/>
              <a:t>2</a:t>
            </a:r>
            <a:r>
              <a:rPr lang="en-US" dirty="0"/>
              <a:t> = 8 in, and A = 70 in</a:t>
            </a:r>
            <a:r>
              <a:rPr lang="en-US" baseline="30000" dirty="0"/>
              <a:t>2</a:t>
            </a:r>
            <a:r>
              <a:rPr lang="en-US" dirty="0"/>
              <a:t>.</a:t>
            </a:r>
          </a:p>
          <a:p>
            <a:endParaRPr lang="en-US" dirty="0"/>
          </a:p>
          <a:p>
            <a:endParaRPr lang="en-US" dirty="0"/>
          </a:p>
          <a:p>
            <a:endParaRPr lang="en-US" dirty="0"/>
          </a:p>
          <a:p>
            <a:endParaRPr lang="en-US" dirty="0"/>
          </a:p>
        </p:txBody>
      </p:sp>
      <p:sp>
        <p:nvSpPr>
          <p:cNvPr id="4" name="Content Placeholder 3"/>
          <p:cNvSpPr>
            <a:spLocks noGrp="1"/>
          </p:cNvSpPr>
          <p:nvPr>
            <p:ph sz="half" idx="2"/>
          </p:nvPr>
        </p:nvSpPr>
        <p:spPr/>
        <p:txBody>
          <a:bodyPr/>
          <a:lstStyle/>
          <a:p>
            <a:r>
              <a:rPr lang="en-US" dirty="0"/>
              <a:t>Solve for y</a:t>
            </a:r>
          </a:p>
          <a:p>
            <a:pPr lvl="1"/>
            <a:r>
              <a:rPr lang="en-US" dirty="0"/>
              <a:t>4y – </a:t>
            </a:r>
            <a:r>
              <a:rPr lang="en-US" dirty="0" err="1"/>
              <a:t>xy</a:t>
            </a:r>
            <a:r>
              <a:rPr lang="en-US" dirty="0"/>
              <a:t> = 28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1.4 Rewrite Formulas and Equations</a:t>
            </a:r>
          </a:p>
        </p:txBody>
      </p:sp>
      <p:sp>
        <p:nvSpPr>
          <p:cNvPr id="3" name="Content Placeholder 2"/>
          <p:cNvSpPr>
            <a:spLocks noGrp="1"/>
          </p:cNvSpPr>
          <p:nvPr>
            <p:ph idx="1"/>
          </p:nvPr>
        </p:nvSpPr>
        <p:spPr/>
        <p:txBody>
          <a:bodyPr>
            <a:normAutofit fontScale="92500" lnSpcReduction="10000"/>
          </a:bodyPr>
          <a:lstStyle/>
          <a:p>
            <a:r>
              <a:rPr lang="en-US" dirty="0"/>
              <a:t>A campus bookstore sells T-shirts for $15 each and sweatshirts for $22 each.</a:t>
            </a:r>
          </a:p>
          <a:p>
            <a:pPr lvl="1"/>
            <a:r>
              <a:rPr lang="en-US" dirty="0"/>
              <a:t>Write an equation for the bookstore’s revenue from selling </a:t>
            </a:r>
            <a:r>
              <a:rPr lang="en-US" i="1" dirty="0"/>
              <a:t>m</a:t>
            </a:r>
            <a:r>
              <a:rPr lang="en-US" dirty="0"/>
              <a:t> T-shirts and </a:t>
            </a:r>
            <a:r>
              <a:rPr lang="en-US" i="1" dirty="0"/>
              <a:t>n</a:t>
            </a:r>
            <a:r>
              <a:rPr lang="en-US" dirty="0"/>
              <a:t> sweatshirts.</a:t>
            </a:r>
          </a:p>
          <a:p>
            <a:pPr lvl="1"/>
            <a:endParaRPr lang="en-US" dirty="0"/>
          </a:p>
          <a:p>
            <a:pPr lvl="1"/>
            <a:endParaRPr lang="en-US" dirty="0"/>
          </a:p>
          <a:p>
            <a:pPr lvl="1"/>
            <a:r>
              <a:rPr lang="en-US" dirty="0"/>
              <a:t>Solve </a:t>
            </a:r>
            <a:r>
              <a:rPr lang="en-US"/>
              <a:t>the equation </a:t>
            </a:r>
            <a:r>
              <a:rPr lang="en-US" dirty="0"/>
              <a:t>for </a:t>
            </a:r>
            <a:r>
              <a:rPr lang="en-US" i="1" dirty="0"/>
              <a:t>m.</a:t>
            </a:r>
            <a:endParaRPr lang="en-US" dirty="0"/>
          </a:p>
          <a:p>
            <a:endParaRPr lang="en-US" dirty="0"/>
          </a:p>
          <a:p>
            <a:endParaRPr lang="en-US" dirty="0"/>
          </a:p>
          <a:p>
            <a:r>
              <a:rPr lang="en-US" i="1" dirty="0"/>
              <a:t>30 #5, 7, 11-25 odd, 29-39 odd + 4 choice = 20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1.4 Homework Quiz</a:t>
            </a:r>
            <a:endParaRPr lang="en-US" dirty="0"/>
          </a:p>
          <a:p>
            <a:endParaRPr lang="en-US" dirty="0"/>
          </a:p>
          <a:p>
            <a:r>
              <a:rPr lang="en-US" dirty="0">
                <a:hlinkClick r:id="rId4" action="ppaction://hlinkpres?slideindex=1&amp;slidetitle="/>
              </a:rPr>
              <a:t>1.4 Formula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p:txBody>
          <a:bodyPr>
            <a:normAutofit/>
          </a:bodyPr>
          <a:lstStyle/>
          <a:p>
            <a:r>
              <a:rPr lang="en-US" dirty="0"/>
              <a:t>Strategies to solve real-life (word) problems</a:t>
            </a:r>
          </a:p>
          <a:p>
            <a:pPr lvl="1"/>
            <a:r>
              <a:rPr lang="en-US" dirty="0"/>
              <a:t>Often it is easiest to write an equation in words before you write it in </a:t>
            </a:r>
            <a:r>
              <a:rPr lang="en-US" dirty="0" err="1"/>
              <a:t>mathese</a:t>
            </a:r>
            <a:r>
              <a:rPr lang="en-US" dirty="0"/>
              <a:t>.  </a:t>
            </a:r>
          </a:p>
          <a:p>
            <a:pPr lvl="1"/>
            <a:r>
              <a:rPr lang="en-US" dirty="0"/>
              <a:t>This is called a verbal model.</a:t>
            </a:r>
          </a:p>
          <a:p>
            <a:pPr lvl="1"/>
            <a:r>
              <a:rPr lang="en-US" dirty="0"/>
              <a:t>You think this way in your head already.</a:t>
            </a:r>
          </a:p>
          <a:p>
            <a:r>
              <a:rPr lang="en-US" dirty="0"/>
              <a:t>Ways to find a verbal model</a:t>
            </a:r>
          </a:p>
          <a:p>
            <a:pPr lvl="1"/>
            <a:r>
              <a:rPr lang="en-US" dirty="0"/>
              <a:t>Use a formula</a:t>
            </a:r>
          </a:p>
          <a:p>
            <a:pPr lvl="1"/>
            <a:r>
              <a:rPr lang="en-US" dirty="0"/>
              <a:t>Look for a pattern</a:t>
            </a:r>
          </a:p>
          <a:p>
            <a:pPr lvl="1"/>
            <a:r>
              <a:rPr lang="en-US" dirty="0"/>
              <a:t>Draw a diagram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a:xfrm>
            <a:off x="457200" y="1268730"/>
            <a:ext cx="6007308" cy="3662172"/>
          </a:xfrm>
        </p:spPr>
        <p:txBody>
          <a:bodyPr/>
          <a:lstStyle/>
          <a:p>
            <a:r>
              <a:rPr lang="en-US" dirty="0"/>
              <a:t>An artic tern flies an average speed of 16.7 miles per hour. How long will it take to fly from its winter grounds in Antarctica to its breeding grounds in Greenland, a distance of 12000 miles?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4508" y="3592733"/>
            <a:ext cx="2679492" cy="1552431"/>
          </a:xfrm>
          <a:prstGeom prst="rect">
            <a:avLst/>
          </a:prstGeom>
        </p:spPr>
      </p:pic>
      <p:pic>
        <p:nvPicPr>
          <p:cNvPr id="6" name="Picture 5">
            <a:extLst>
              <a:ext uri="{FF2B5EF4-FFF2-40B4-BE49-F238E27FC236}">
                <a16:creationId xmlns:a16="http://schemas.microsoft.com/office/drawing/2014/main" id="{1639ADE7-4C44-47E3-9A7F-9A73BCEC0F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7000" y="-12804"/>
            <a:ext cx="2679492" cy="359320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0100"/>
          </a:xfrm>
        </p:spPr>
        <p:txBody>
          <a:bodyPr>
            <a:normAutofit fontScale="90000"/>
          </a:bodyPr>
          <a:lstStyle/>
          <a:p>
            <a:r>
              <a:rPr lang="en-US" dirty="0"/>
              <a:t>1.1 Apply Properties of Real Numbers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4434875"/>
              </p:ext>
            </p:extLst>
          </p:nvPr>
        </p:nvGraphicFramePr>
        <p:xfrm>
          <a:off x="457200" y="1690687"/>
          <a:ext cx="4267200" cy="3243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AlternateContent xmlns:mc="http://schemas.openxmlformats.org/markup-compatibility/2006" xmlns:a14="http://schemas.microsoft.com/office/drawing/2010/main">
        <mc:Choice Requires="a14">
          <p:graphicFrame>
            <p:nvGraphicFramePr>
              <p:cNvPr id="5" name="Diagram 4"/>
              <p:cNvGraphicFramePr/>
              <p:nvPr>
                <p:extLst>
                  <p:ext uri="{D42A27DB-BD31-4B8C-83A1-F6EECF244321}">
                    <p14:modId xmlns:p14="http://schemas.microsoft.com/office/powerpoint/2010/main" val="3480270327"/>
                  </p:ext>
                </p:extLst>
              </p:nvPr>
            </p:nvGraphicFramePr>
            <p:xfrm>
              <a:off x="4724400" y="1660921"/>
              <a:ext cx="4114800" cy="325755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Choice>
        <mc:Fallback xmlns="">
          <p:graphicFrame>
            <p:nvGraphicFramePr>
              <p:cNvPr id="5" name="Diagram 4"/>
              <p:cNvGraphicFramePr/>
              <p:nvPr>
                <p:extLst>
                  <p:ext uri="{D42A27DB-BD31-4B8C-83A1-F6EECF244321}">
                    <p14:modId xmlns:p14="http://schemas.microsoft.com/office/powerpoint/2010/main" val="3480270327"/>
                  </p:ext>
                </p:extLst>
              </p:nvPr>
            </p:nvGraphicFramePr>
            <p:xfrm>
              <a:off x="4724400" y="1660921"/>
              <a:ext cx="4114800" cy="325755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mc:Fallback>
      </mc:AlternateContent>
      <p:sp>
        <p:nvSpPr>
          <p:cNvPr id="7" name="TextBox 6"/>
          <p:cNvSpPr txBox="1"/>
          <p:nvPr/>
        </p:nvSpPr>
        <p:spPr>
          <a:xfrm>
            <a:off x="3124202" y="1085850"/>
            <a:ext cx="2781531" cy="584775"/>
          </a:xfrm>
          <a:prstGeom prst="rect">
            <a:avLst/>
          </a:prstGeom>
          <a:noFill/>
        </p:spPr>
        <p:txBody>
          <a:bodyPr wrap="none" rtlCol="0">
            <a:spAutoFit/>
          </a:bodyPr>
          <a:lstStyle/>
          <a:p>
            <a:r>
              <a:rPr lang="en-US" sz="3200" dirty="0"/>
              <a:t>Real Numbers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7B6FDAB1-E781-4A4C-8457-9423480D1783}"/>
                                            </p:graphicEl>
                                          </p:spTgt>
                                        </p:tgtEl>
                                        <p:attrNameLst>
                                          <p:attrName>style.visibility</p:attrName>
                                        </p:attrNameLst>
                                      </p:cBhvr>
                                      <p:to>
                                        <p:strVal val="visible"/>
                                      </p:to>
                                    </p:set>
                                    <p:animEffect transition="in" filter="fade">
                                      <p:cBhvr>
                                        <p:cTn id="7" dur="2000"/>
                                        <p:tgtEl>
                                          <p:spTgt spid="5">
                                            <p:graphicEl>
                                              <a:dgm id="{7B6FDAB1-E781-4A4C-8457-9423480D178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C157A3-C1A9-4CAA-A483-60DFA824CF7E}"/>
                                            </p:graphicEl>
                                          </p:spTgt>
                                        </p:tgtEl>
                                        <p:attrNameLst>
                                          <p:attrName>style.visibility</p:attrName>
                                        </p:attrNameLst>
                                      </p:cBhvr>
                                      <p:to>
                                        <p:strVal val="visible"/>
                                      </p:to>
                                    </p:set>
                                    <p:animEffect transition="in" filter="fade">
                                      <p:cBhvr>
                                        <p:cTn id="12" dur="2000"/>
                                        <p:tgtEl>
                                          <p:spTgt spid="5">
                                            <p:graphicEl>
                                              <a:dgm id="{07C157A3-C1A9-4CAA-A483-60DFA824CF7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D6607342-75A7-46A4-9037-AC5EB94E8259}"/>
                                            </p:graphicEl>
                                          </p:spTgt>
                                        </p:tgtEl>
                                        <p:attrNameLst>
                                          <p:attrName>style.visibility</p:attrName>
                                        </p:attrNameLst>
                                      </p:cBhvr>
                                      <p:to>
                                        <p:strVal val="visible"/>
                                      </p:to>
                                    </p:set>
                                    <p:animEffect transition="in" filter="fade">
                                      <p:cBhvr>
                                        <p:cTn id="17" dur="2000"/>
                                        <p:tgtEl>
                                          <p:spTgt spid="5">
                                            <p:graphicEl>
                                              <a:dgm id="{D6607342-75A7-46A4-9037-AC5EB94E825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450CAF4D-878E-49C1-A34B-E3DBDB3E0D0F}"/>
                                            </p:graphicEl>
                                          </p:spTgt>
                                        </p:tgtEl>
                                        <p:attrNameLst>
                                          <p:attrName>style.visibility</p:attrName>
                                        </p:attrNameLst>
                                      </p:cBhvr>
                                      <p:to>
                                        <p:strVal val="visible"/>
                                      </p:to>
                                    </p:set>
                                    <p:animEffect transition="in" filter="fade">
                                      <p:cBhvr>
                                        <p:cTn id="22" dur="2000"/>
                                        <p:tgtEl>
                                          <p:spTgt spid="5">
                                            <p:graphicEl>
                                              <a:dgm id="{450CAF4D-878E-49C1-A34B-E3DBDB3E0D0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E3537321-9D70-42A1-80B5-172311ECDBDB}"/>
                                            </p:graphicEl>
                                          </p:spTgt>
                                        </p:tgtEl>
                                        <p:attrNameLst>
                                          <p:attrName>style.visibility</p:attrName>
                                        </p:attrNameLst>
                                      </p:cBhvr>
                                      <p:to>
                                        <p:strVal val="visible"/>
                                      </p:to>
                                    </p:set>
                                    <p:animEffect transition="in" filter="fade">
                                      <p:cBhvr>
                                        <p:cTn id="27" dur="2000"/>
                                        <p:tgtEl>
                                          <p:spTgt spid="4">
                                            <p:graphicEl>
                                              <a:dgm id="{E3537321-9D70-42A1-80B5-172311ECDBDB}"/>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D6D993CF-C9FD-4F2F-B082-17AF076B7BE5}"/>
                                            </p:graphicEl>
                                          </p:spTgt>
                                        </p:tgtEl>
                                        <p:attrNameLst>
                                          <p:attrName>style.visibility</p:attrName>
                                        </p:attrNameLst>
                                      </p:cBhvr>
                                      <p:to>
                                        <p:strVal val="visible"/>
                                      </p:to>
                                    </p:set>
                                    <p:animEffect transition="in" filter="fade">
                                      <p:cBhvr>
                                        <p:cTn id="32" dur="2000"/>
                                        <p:tgtEl>
                                          <p:spTgt spid="4">
                                            <p:graphicEl>
                                              <a:dgm id="{D6D993CF-C9FD-4F2F-B082-17AF076B7BE5}"/>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8821AE8E-19CD-46CA-8DFB-E8DE54836599}"/>
                                            </p:graphicEl>
                                          </p:spTgt>
                                        </p:tgtEl>
                                        <p:attrNameLst>
                                          <p:attrName>style.visibility</p:attrName>
                                        </p:attrNameLst>
                                      </p:cBhvr>
                                      <p:to>
                                        <p:strVal val="visible"/>
                                      </p:to>
                                    </p:set>
                                    <p:animEffect transition="in" filter="fade">
                                      <p:cBhvr>
                                        <p:cTn id="37" dur="2000"/>
                                        <p:tgtEl>
                                          <p:spTgt spid="4">
                                            <p:graphicEl>
                                              <a:dgm id="{8821AE8E-19CD-46CA-8DFB-E8DE5483659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716B1DA9-5566-4515-846C-C3FEF1600E9C}"/>
                                            </p:graphicEl>
                                          </p:spTgt>
                                        </p:tgtEl>
                                        <p:attrNameLst>
                                          <p:attrName>style.visibility</p:attrName>
                                        </p:attrNameLst>
                                      </p:cBhvr>
                                      <p:to>
                                        <p:strVal val="visible"/>
                                      </p:to>
                                    </p:set>
                                    <p:animEffect transition="in" filter="fade">
                                      <p:cBhvr>
                                        <p:cTn id="42" dur="2000"/>
                                        <p:tgtEl>
                                          <p:spTgt spid="4">
                                            <p:graphicEl>
                                              <a:dgm id="{716B1DA9-5566-4515-846C-C3FEF1600E9C}"/>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7EA4DA23-DB17-45CE-9B33-D53997F731E3}"/>
                                            </p:graphicEl>
                                          </p:spTgt>
                                        </p:tgtEl>
                                        <p:attrNameLst>
                                          <p:attrName>style.visibility</p:attrName>
                                        </p:attrNameLst>
                                      </p:cBhvr>
                                      <p:to>
                                        <p:strVal val="visible"/>
                                      </p:to>
                                    </p:set>
                                    <p:animEffect transition="in" filter="fade">
                                      <p:cBhvr>
                                        <p:cTn id="47" dur="2000"/>
                                        <p:tgtEl>
                                          <p:spTgt spid="4">
                                            <p:graphicEl>
                                              <a:dgm id="{7EA4DA23-DB17-45CE-9B33-D53997F731E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ED663FF3-9AA5-4E03-B5AB-C3F82B9EDB94}"/>
                                            </p:graphicEl>
                                          </p:spTgt>
                                        </p:tgtEl>
                                        <p:attrNameLst>
                                          <p:attrName>style.visibility</p:attrName>
                                        </p:attrNameLst>
                                      </p:cBhvr>
                                      <p:to>
                                        <p:strVal val="visible"/>
                                      </p:to>
                                    </p:set>
                                    <p:animEffect transition="in" filter="fade">
                                      <p:cBhvr>
                                        <p:cTn id="52" dur="2000"/>
                                        <p:tgtEl>
                                          <p:spTgt spid="4">
                                            <p:graphicEl>
                                              <a:dgm id="{ED663FF3-9AA5-4E03-B5AB-C3F82B9EDB94}"/>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graphicEl>
                                              <a:dgm id="{E1AE2EB8-177C-403F-B0CC-E1EE143E468D}"/>
                                            </p:graphicEl>
                                          </p:spTgt>
                                        </p:tgtEl>
                                        <p:attrNameLst>
                                          <p:attrName>style.visibility</p:attrName>
                                        </p:attrNameLst>
                                      </p:cBhvr>
                                      <p:to>
                                        <p:strVal val="visible"/>
                                      </p:to>
                                    </p:set>
                                    <p:animEffect transition="in" filter="fade">
                                      <p:cBhvr>
                                        <p:cTn id="57" dur="2000"/>
                                        <p:tgtEl>
                                          <p:spTgt spid="4">
                                            <p:graphicEl>
                                              <a:dgm id="{E1AE2EB8-177C-403F-B0CC-E1EE143E468D}"/>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graphicEl>
                                              <a:dgm id="{66642E7B-F507-4ECE-A46A-914C6FDA6F9B}"/>
                                            </p:graphicEl>
                                          </p:spTgt>
                                        </p:tgtEl>
                                        <p:attrNameLst>
                                          <p:attrName>style.visibility</p:attrName>
                                        </p:attrNameLst>
                                      </p:cBhvr>
                                      <p:to>
                                        <p:strVal val="visible"/>
                                      </p:to>
                                    </p:set>
                                    <p:animEffect transition="in" filter="fade">
                                      <p:cBhvr>
                                        <p:cTn id="62" dur="2000"/>
                                        <p:tgtEl>
                                          <p:spTgt spid="4">
                                            <p:graphicEl>
                                              <a:dgm id="{66642E7B-F507-4ECE-A46A-914C6FDA6F9B}"/>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graphicEl>
                                              <a:dgm id="{3D7A25AD-17FC-4F29-8BA5-10B185B539FA}"/>
                                            </p:graphicEl>
                                          </p:spTgt>
                                        </p:tgtEl>
                                        <p:attrNameLst>
                                          <p:attrName>style.visibility</p:attrName>
                                        </p:attrNameLst>
                                      </p:cBhvr>
                                      <p:to>
                                        <p:strVal val="visible"/>
                                      </p:to>
                                    </p:set>
                                    <p:animEffect transition="in" filter="fade">
                                      <p:cBhvr>
                                        <p:cTn id="67" dur="2000"/>
                                        <p:tgtEl>
                                          <p:spTgt spid="4">
                                            <p:graphicEl>
                                              <a:dgm id="{3D7A25AD-17FC-4F29-8BA5-10B185B539FA}"/>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graphicEl>
                                              <a:dgm id="{106984B0-A25B-4298-A167-C7D3B60C22D9}"/>
                                            </p:graphicEl>
                                          </p:spTgt>
                                        </p:tgtEl>
                                        <p:attrNameLst>
                                          <p:attrName>style.visibility</p:attrName>
                                        </p:attrNameLst>
                                      </p:cBhvr>
                                      <p:to>
                                        <p:strVal val="visible"/>
                                      </p:to>
                                    </p:set>
                                    <p:animEffect transition="in" filter="fade">
                                      <p:cBhvr>
                                        <p:cTn id="72" dur="2000"/>
                                        <p:tgtEl>
                                          <p:spTgt spid="4">
                                            <p:graphicEl>
                                              <a:dgm id="{106984B0-A25B-4298-A167-C7D3B60C22D9}"/>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graphicEl>
                                              <a:dgm id="{53C1D4AF-EF34-46B3-9D90-ECF670422F4C}"/>
                                            </p:graphicEl>
                                          </p:spTgt>
                                        </p:tgtEl>
                                        <p:attrNameLst>
                                          <p:attrName>style.visibility</p:attrName>
                                        </p:attrNameLst>
                                      </p:cBhvr>
                                      <p:to>
                                        <p:strVal val="visible"/>
                                      </p:to>
                                    </p:set>
                                    <p:animEffect transition="in" filter="fade">
                                      <p:cBhvr>
                                        <p:cTn id="77" dur="2000"/>
                                        <p:tgtEl>
                                          <p:spTgt spid="4">
                                            <p:graphicEl>
                                              <a:dgm id="{53C1D4AF-EF34-46B3-9D90-ECF670422F4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5" grpId="0">
        <p:bldSub>
          <a:bldDgm bld="lvl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p:txBody>
          <a:bodyPr/>
          <a:lstStyle/>
          <a:p>
            <a:r>
              <a:rPr lang="en-US" dirty="0"/>
              <a:t>PARAMOTORING: The table shows the height </a:t>
            </a:r>
            <a:r>
              <a:rPr lang="en-US" i="1" dirty="0"/>
              <a:t>h </a:t>
            </a:r>
            <a:r>
              <a:rPr lang="en-US" dirty="0"/>
              <a:t>of a </a:t>
            </a:r>
            <a:r>
              <a:rPr lang="en-US" dirty="0" err="1"/>
              <a:t>paramotorist</a:t>
            </a:r>
            <a:r>
              <a:rPr lang="en-US" dirty="0"/>
              <a:t> after </a:t>
            </a:r>
            <a:r>
              <a:rPr lang="en-US" i="1" dirty="0"/>
              <a:t>t </a:t>
            </a:r>
            <a:r>
              <a:rPr lang="en-US" dirty="0"/>
              <a:t>minutes. Find the height of the </a:t>
            </a:r>
            <a:r>
              <a:rPr lang="en-US" dirty="0" err="1"/>
              <a:t>paramotorist</a:t>
            </a:r>
            <a:r>
              <a:rPr lang="en-US" dirty="0"/>
              <a:t> after 8 minutes.</a:t>
            </a:r>
          </a:p>
        </p:txBody>
      </p:sp>
      <p:pic>
        <p:nvPicPr>
          <p:cNvPr id="6" name="Picture 5" descr="paramotoring.jpg"/>
          <p:cNvPicPr>
            <a:picLocks noChangeAspect="1"/>
          </p:cNvPicPr>
          <p:nvPr/>
        </p:nvPicPr>
        <p:blipFill>
          <a:blip r:embed="rId3" cstate="print"/>
          <a:stretch>
            <a:fillRect/>
          </a:stretch>
        </p:blipFill>
        <p:spPr>
          <a:xfrm>
            <a:off x="6737819" y="2015619"/>
            <a:ext cx="2406181" cy="3131025"/>
          </a:xfrm>
          <a:prstGeom prst="rect">
            <a:avLst/>
          </a:prstGeom>
          <a:ln>
            <a:noFill/>
          </a:ln>
          <a:effectLst>
            <a:outerShdw blurRad="190500" algn="tl" rotWithShape="0">
              <a:srgbClr val="000000">
                <a:alpha val="70000"/>
              </a:srgbClr>
            </a:outerShdw>
          </a:effectLst>
        </p:spPr>
      </p:pic>
      <p:pic>
        <p:nvPicPr>
          <p:cNvPr id="4" name="Picture 68"/>
          <p:cNvPicPr>
            <a:picLocks noChangeAspect="1" noChangeArrowheads="1"/>
          </p:cNvPicPr>
          <p:nvPr/>
        </p:nvPicPr>
        <p:blipFill>
          <a:blip r:embed="rId4" cstate="print"/>
          <a:srcRect/>
          <a:stretch>
            <a:fillRect/>
          </a:stretch>
        </p:blipFill>
        <p:spPr bwMode="auto">
          <a:xfrm>
            <a:off x="0" y="2379024"/>
            <a:ext cx="6553198" cy="954726"/>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a:xfrm>
            <a:off x="457200" y="1687068"/>
            <a:ext cx="8229600" cy="3456432"/>
          </a:xfrm>
        </p:spPr>
        <p:txBody>
          <a:bodyPr>
            <a:noAutofit/>
          </a:bodyPr>
          <a:lstStyle/>
          <a:p>
            <a:r>
              <a:rPr lang="en-US" sz="2000" dirty="0">
                <a:solidFill>
                  <a:srgbClr val="000000"/>
                </a:solidFill>
              </a:rPr>
              <a:t>A truck used 28 gallons of gasoline and traveled a total distance of 428 miles. The truck’s fuel efficiency is 16 miles per gallon on the highway and 12 miles per gallon in the city. How many gallons of gasoline were used in the city?</a:t>
            </a: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r>
              <a:rPr lang="en-US" sz="2000" i="1" dirty="0"/>
              <a:t>37 #3-33 odd + 4 choice =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1.5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normAutofit lnSpcReduction="10000"/>
          </a:bodyPr>
          <a:lstStyle/>
          <a:p>
            <a:r>
              <a:rPr lang="en-US" dirty="0"/>
              <a:t>Inequality</a:t>
            </a:r>
          </a:p>
          <a:p>
            <a:pPr lvl="1"/>
            <a:r>
              <a:rPr lang="en-US" dirty="0"/>
              <a:t>Similar to an equation, only one side is greater than the other</a:t>
            </a:r>
          </a:p>
          <a:p>
            <a:r>
              <a:rPr lang="en-US" dirty="0"/>
              <a:t>Inequalities in one variable can be graphed on a number line</a:t>
            </a:r>
          </a:p>
          <a:p>
            <a:pPr lvl="1"/>
            <a:r>
              <a:rPr lang="en-US" dirty="0"/>
              <a:t>Plot the point on the number line</a:t>
            </a:r>
          </a:p>
          <a:p>
            <a:pPr lvl="2"/>
            <a:r>
              <a:rPr lang="en-US" dirty="0"/>
              <a:t>Filled dot if equal to; ≤, ≥, =</a:t>
            </a:r>
          </a:p>
          <a:p>
            <a:pPr lvl="2"/>
            <a:r>
              <a:rPr lang="en-US" dirty="0"/>
              <a:t>Open dot if not equal to; &lt;, &gt;</a:t>
            </a:r>
          </a:p>
          <a:p>
            <a:pPr lvl="1"/>
            <a:r>
              <a:rPr lang="en-US" dirty="0"/>
              <a:t>Draw an arrow or line covering the part of the number line included by the inequality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Graph x &gt; -2</a:t>
            </a:r>
          </a:p>
          <a:p>
            <a:endParaRPr lang="en-US" dirty="0"/>
          </a:p>
          <a:p>
            <a:endParaRPr lang="en-US" dirty="0"/>
          </a:p>
          <a:p>
            <a:r>
              <a:rPr lang="en-US" dirty="0"/>
              <a:t>Graph -3 ≤ x &lt; 1</a:t>
            </a:r>
          </a:p>
          <a:p>
            <a:endParaRPr lang="en-US" dirty="0"/>
          </a:p>
          <a:p>
            <a:endParaRPr lang="en-US" dirty="0"/>
          </a:p>
          <a:p>
            <a:r>
              <a:rPr lang="en-US" dirty="0"/>
              <a:t>Graph x &lt; 1 or x ≥ 2   </a:t>
            </a:r>
          </a:p>
        </p:txBody>
      </p:sp>
      <p:grpSp>
        <p:nvGrpSpPr>
          <p:cNvPr id="4" name="Group 3"/>
          <p:cNvGrpSpPr/>
          <p:nvPr/>
        </p:nvGrpSpPr>
        <p:grpSpPr>
          <a:xfrm>
            <a:off x="381000" y="1657350"/>
            <a:ext cx="8305800" cy="666750"/>
            <a:chOff x="6400800" y="4038600"/>
            <a:chExt cx="2286000" cy="685800"/>
          </a:xfrm>
        </p:grpSpPr>
        <p:cxnSp>
          <p:nvCxnSpPr>
            <p:cNvPr id="5" name="Straight Arrow Connector 4"/>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6547607" y="4038600"/>
              <a:ext cx="1974909" cy="685800"/>
              <a:chOff x="6547607" y="4038600"/>
              <a:chExt cx="1974909" cy="685800"/>
            </a:xfrm>
          </p:grpSpPr>
          <p:cxnSp>
            <p:nvCxnSpPr>
              <p:cNvPr id="7" name="Straight Connector 6"/>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15" name="TextBox 14"/>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16" name="TextBox 15"/>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17" name="TextBox 16"/>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18" name="TextBox 17"/>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19" name="TextBox 18"/>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20" name="TextBox 19"/>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grpSp>
        <p:nvGrpSpPr>
          <p:cNvPr id="21" name="Group 20"/>
          <p:cNvGrpSpPr/>
          <p:nvPr/>
        </p:nvGrpSpPr>
        <p:grpSpPr>
          <a:xfrm>
            <a:off x="381000" y="2800350"/>
            <a:ext cx="8305800" cy="704850"/>
            <a:chOff x="6400800" y="4038600"/>
            <a:chExt cx="2286000" cy="685800"/>
          </a:xfrm>
        </p:grpSpPr>
        <p:cxnSp>
          <p:nvCxnSpPr>
            <p:cNvPr id="22" name="Straight Arrow Connector 21"/>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6547607" y="4038600"/>
              <a:ext cx="1974909" cy="685800"/>
              <a:chOff x="6547607" y="4038600"/>
              <a:chExt cx="1974909" cy="685800"/>
            </a:xfrm>
          </p:grpSpPr>
          <p:cxnSp>
            <p:nvCxnSpPr>
              <p:cNvPr id="24" name="Straight Connector 23"/>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32" name="TextBox 31"/>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33" name="TextBox 32"/>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34" name="TextBox 33"/>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35" name="TextBox 34"/>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36" name="TextBox 35"/>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37" name="TextBox 36"/>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grpSp>
        <p:nvGrpSpPr>
          <p:cNvPr id="38" name="Group 37"/>
          <p:cNvGrpSpPr/>
          <p:nvPr/>
        </p:nvGrpSpPr>
        <p:grpSpPr>
          <a:xfrm>
            <a:off x="381000" y="4019550"/>
            <a:ext cx="8305800" cy="666750"/>
            <a:chOff x="6400800" y="4038600"/>
            <a:chExt cx="2286000" cy="685800"/>
          </a:xfrm>
        </p:grpSpPr>
        <p:cxnSp>
          <p:nvCxnSpPr>
            <p:cNvPr id="39" name="Straight Arrow Connector 38"/>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6547607" y="4038600"/>
              <a:ext cx="1974909" cy="685800"/>
              <a:chOff x="6547607" y="4038600"/>
              <a:chExt cx="1974909" cy="685800"/>
            </a:xfrm>
          </p:grpSpPr>
          <p:cxnSp>
            <p:nvCxnSpPr>
              <p:cNvPr id="41" name="Straight Connector 40"/>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49" name="TextBox 48"/>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50" name="TextBox 49"/>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51" name="TextBox 50"/>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52" name="TextBox 51"/>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53" name="TextBox 52"/>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54" name="TextBox 53"/>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Solving inequalities</a:t>
            </a:r>
          </a:p>
          <a:p>
            <a:pPr lvl="1"/>
            <a:r>
              <a:rPr lang="en-US" dirty="0"/>
              <a:t>Follow the Golden Rule</a:t>
            </a:r>
          </a:p>
          <a:p>
            <a:pPr lvl="1"/>
            <a:r>
              <a:rPr lang="en-US" dirty="0"/>
              <a:t>One exception: when you multiply or divide by a negative, reverse the inequality</a:t>
            </a:r>
          </a:p>
          <a:p>
            <a:endParaRPr lang="en-US" dirty="0"/>
          </a:p>
          <a:p>
            <a:r>
              <a:rPr lang="en-US" dirty="0"/>
              <a:t>2 &lt; 4</a:t>
            </a:r>
          </a:p>
          <a:p>
            <a:r>
              <a:rPr lang="en-US" dirty="0"/>
              <a:t>(-3) 2 &lt; (-3) 4</a:t>
            </a:r>
          </a:p>
          <a:p>
            <a:r>
              <a:rPr lang="en-US" dirty="0"/>
              <a:t>-6 &lt; -12 </a:t>
            </a:r>
          </a:p>
        </p:txBody>
      </p:sp>
      <p:sp>
        <p:nvSpPr>
          <p:cNvPr id="4" name="&quot;No&quot; Symbol 3"/>
          <p:cNvSpPr/>
          <p:nvPr/>
        </p:nvSpPr>
        <p:spPr>
          <a:xfrm>
            <a:off x="1219200" y="4057650"/>
            <a:ext cx="381000" cy="342900"/>
          </a:xfrm>
          <a:prstGeom prst="noSmoking">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anim calcmode="lin" valueType="num">
                                      <p:cBhvr>
                                        <p:cTn id="32" dur="2000" fill="hold"/>
                                        <p:tgtEl>
                                          <p:spTgt spid="4"/>
                                        </p:tgtEl>
                                        <p:attrNameLst>
                                          <p:attrName>style.rotation</p:attrName>
                                        </p:attrNameLst>
                                      </p:cBhvr>
                                      <p:tavLst>
                                        <p:tav tm="0">
                                          <p:val>
                                            <p:fltVal val="720"/>
                                          </p:val>
                                        </p:tav>
                                        <p:tav tm="100000">
                                          <p:val>
                                            <p:fltVal val="0"/>
                                          </p:val>
                                        </p:tav>
                                      </p:tavLst>
                                    </p:anim>
                                    <p:anim calcmode="lin" valueType="num">
                                      <p:cBhvr>
                                        <p:cTn id="33" dur="2000" fill="hold"/>
                                        <p:tgtEl>
                                          <p:spTgt spid="4"/>
                                        </p:tgtEl>
                                        <p:attrNameLst>
                                          <p:attrName>ppt_h</p:attrName>
                                        </p:attrNameLst>
                                      </p:cBhvr>
                                      <p:tavLst>
                                        <p:tav tm="0">
                                          <p:val>
                                            <p:fltVal val="0"/>
                                          </p:val>
                                        </p:tav>
                                        <p:tav tm="100000">
                                          <p:val>
                                            <p:strVal val="#ppt_h"/>
                                          </p:val>
                                        </p:tav>
                                      </p:tavLst>
                                    </p:anim>
                                    <p:anim calcmode="lin" valueType="num">
                                      <p:cBhvr>
                                        <p:cTn id="34"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lstStyle/>
          <a:p>
            <a:r>
              <a:rPr lang="en-US" dirty="0"/>
              <a:t>Solve </a:t>
            </a:r>
          </a:p>
          <a:p>
            <a:pPr lvl="1"/>
            <a:r>
              <a:rPr lang="en-US" dirty="0"/>
              <a:t>4x + 9 &lt; 25</a:t>
            </a:r>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lvl="1"/>
            <a:r>
              <a:rPr lang="en-US" dirty="0"/>
              <a:t>5x – 7 ≤ 6x</a:t>
            </a:r>
          </a:p>
          <a:p>
            <a:pPr lvl="1"/>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lstStyle/>
          <a:p>
            <a:pPr lvl="1"/>
            <a:r>
              <a:rPr lang="en-US" dirty="0"/>
              <a:t>1 – 3x ≥ -14</a:t>
            </a:r>
          </a:p>
          <a:p>
            <a:endParaRPr lang="en-US" dirty="0"/>
          </a:p>
          <a:p>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442355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normAutofit/>
          </a:bodyPr>
          <a:lstStyle/>
          <a:p>
            <a:r>
              <a:rPr lang="en-US" dirty="0"/>
              <a:t>Solve</a:t>
            </a:r>
          </a:p>
          <a:p>
            <a:pPr lvl="1"/>
            <a:r>
              <a:rPr lang="en-US" dirty="0"/>
              <a:t>-1 &lt; 2x + 7 &lt; 19</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normAutofit/>
          </a:bodyPr>
          <a:lstStyle/>
          <a:p>
            <a:pPr marL="365760" lvl="1" indent="-256032">
              <a:buClr>
                <a:schemeClr val="accent3"/>
              </a:buClr>
              <a:buFont typeface="Georgia"/>
              <a:buChar char="•"/>
            </a:pPr>
            <a:r>
              <a:rPr lang="en-US" dirty="0"/>
              <a:t>x + 4 ≤ 9 or x – 3 ≥ 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In South Bend, the lowest temperature on record is          -22°F in January, 1943, while the highest temperature on record is 109°F in July, 1934.  Write the range of temperatures as an inequality.  Then write an inequality giving the temperature range in degrees Celsius.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Graph the numbers -0.2,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7</m:t>
                        </m:r>
                      </m:num>
                      <m:den>
                        <m:r>
                          <a:rPr lang="en-US" b="0" i="1" smtClean="0">
                            <a:latin typeface="Cambria Math"/>
                          </a:rPr>
                          <m:t>10</m:t>
                        </m:r>
                      </m:den>
                    </m:f>
                  </m:oMath>
                </a14:m>
                <a:r>
                  <a:rPr lang="en-US" dirty="0"/>
                  <a:t>, -1,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a:rPr>
                          <m:t>2</m:t>
                        </m:r>
                      </m:e>
                    </m:rad>
                  </m:oMath>
                </a14:m>
                <a:r>
                  <a:rPr lang="en-US" dirty="0"/>
                  <a:t>, -4 on a number line</a:t>
                </a:r>
              </a:p>
              <a:p>
                <a:endParaRPr lang="en-US" dirty="0"/>
              </a:p>
              <a:p>
                <a:endParaRPr lang="en-US" dirty="0"/>
              </a:p>
              <a:p>
                <a:endParaRPr lang="en-US" dirty="0"/>
              </a:p>
              <a:p>
                <a:endParaRPr lang="en-US" dirty="0"/>
              </a:p>
              <a:p>
                <a:pPr>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a:stretch>
              </a:blipFill>
            </p:spPr>
            <p:txBody>
              <a:bodyPr/>
              <a:lstStyle/>
              <a:p>
                <a:r>
                  <a:rPr lang="en-US">
                    <a:noFill/>
                  </a:rPr>
                  <a:t> </a:t>
                </a:r>
              </a:p>
            </p:txBody>
          </p:sp>
        </mc:Fallback>
      </mc:AlternateContent>
      <p:grpSp>
        <p:nvGrpSpPr>
          <p:cNvPr id="20" name="Group 19"/>
          <p:cNvGrpSpPr/>
          <p:nvPr/>
        </p:nvGrpSpPr>
        <p:grpSpPr>
          <a:xfrm>
            <a:off x="381000" y="3028950"/>
            <a:ext cx="8305800" cy="514350"/>
            <a:chOff x="6400800" y="4038600"/>
            <a:chExt cx="2286000" cy="685800"/>
          </a:xfrm>
        </p:grpSpPr>
        <p:cxnSp>
          <p:nvCxnSpPr>
            <p:cNvPr id="4" name="Straight Arrow Connector 3"/>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6547607" y="4038600"/>
              <a:ext cx="1974909" cy="685800"/>
              <a:chOff x="6547607" y="4038600"/>
              <a:chExt cx="1974909" cy="685800"/>
            </a:xfrm>
          </p:grpSpPr>
          <p:cxnSp>
            <p:nvCxnSpPr>
              <p:cNvPr id="6" name="Straight Connector 5"/>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47607" y="4038600"/>
                <a:ext cx="146807" cy="492443"/>
              </a:xfrm>
              <a:prstGeom prst="rect">
                <a:avLst/>
              </a:prstGeom>
              <a:noFill/>
            </p:spPr>
            <p:txBody>
              <a:bodyPr wrap="square" rtlCol="0">
                <a:spAutoFit/>
              </a:bodyPr>
              <a:lstStyle/>
              <a:p>
                <a:r>
                  <a:rPr lang="en-US" dirty="0"/>
                  <a:t>-4</a:t>
                </a:r>
              </a:p>
            </p:txBody>
          </p:sp>
          <p:sp>
            <p:nvSpPr>
              <p:cNvPr id="14" name="TextBox 13"/>
              <p:cNvSpPr txBox="1"/>
              <p:nvPr/>
            </p:nvSpPr>
            <p:spPr>
              <a:xfrm>
                <a:off x="6862194" y="4038600"/>
                <a:ext cx="135622" cy="492443"/>
              </a:xfrm>
              <a:prstGeom prst="rect">
                <a:avLst/>
              </a:prstGeom>
              <a:noFill/>
            </p:spPr>
            <p:txBody>
              <a:bodyPr wrap="square" rtlCol="0">
                <a:spAutoFit/>
              </a:bodyPr>
              <a:lstStyle/>
              <a:p>
                <a:r>
                  <a:rPr lang="en-US" dirty="0"/>
                  <a:t>-3</a:t>
                </a:r>
              </a:p>
            </p:txBody>
          </p:sp>
          <p:sp>
            <p:nvSpPr>
              <p:cNvPr id="15" name="TextBox 14"/>
              <p:cNvSpPr txBox="1"/>
              <p:nvPr/>
            </p:nvSpPr>
            <p:spPr>
              <a:xfrm>
                <a:off x="7197754" y="4038600"/>
                <a:ext cx="125835" cy="492443"/>
              </a:xfrm>
              <a:prstGeom prst="rect">
                <a:avLst/>
              </a:prstGeom>
              <a:noFill/>
            </p:spPr>
            <p:txBody>
              <a:bodyPr wrap="square" rtlCol="0">
                <a:spAutoFit/>
              </a:bodyPr>
              <a:lstStyle/>
              <a:p>
                <a:r>
                  <a:rPr lang="en-US" dirty="0"/>
                  <a:t>-2</a:t>
                </a:r>
              </a:p>
            </p:txBody>
          </p:sp>
          <p:sp>
            <p:nvSpPr>
              <p:cNvPr id="16" name="TextBox 15"/>
              <p:cNvSpPr txBox="1"/>
              <p:nvPr/>
            </p:nvSpPr>
            <p:spPr>
              <a:xfrm>
                <a:off x="7470396" y="4038600"/>
                <a:ext cx="120941" cy="492443"/>
              </a:xfrm>
              <a:prstGeom prst="rect">
                <a:avLst/>
              </a:prstGeom>
              <a:noFill/>
            </p:spPr>
            <p:txBody>
              <a:bodyPr wrap="square" rtlCol="0">
                <a:spAutoFit/>
              </a:bodyPr>
              <a:lstStyle/>
              <a:p>
                <a:r>
                  <a:rPr lang="en-US" dirty="0"/>
                  <a:t>-1</a:t>
                </a:r>
              </a:p>
            </p:txBody>
          </p:sp>
          <p:sp>
            <p:nvSpPr>
              <p:cNvPr id="17" name="TextBox 16"/>
              <p:cNvSpPr txBox="1"/>
              <p:nvPr/>
            </p:nvSpPr>
            <p:spPr>
              <a:xfrm>
                <a:off x="7805956" y="4038600"/>
                <a:ext cx="109756" cy="492443"/>
              </a:xfrm>
              <a:prstGeom prst="rect">
                <a:avLst/>
              </a:prstGeom>
              <a:noFill/>
            </p:spPr>
            <p:txBody>
              <a:bodyPr wrap="square" rtlCol="0">
                <a:spAutoFit/>
              </a:bodyPr>
              <a:lstStyle/>
              <a:p>
                <a:r>
                  <a:rPr lang="en-US" dirty="0"/>
                  <a:t>0</a:t>
                </a:r>
              </a:p>
            </p:txBody>
          </p:sp>
          <p:sp>
            <p:nvSpPr>
              <p:cNvPr id="18" name="TextBox 17"/>
              <p:cNvSpPr txBox="1"/>
              <p:nvPr/>
            </p:nvSpPr>
            <p:spPr>
              <a:xfrm>
                <a:off x="8120543" y="4038600"/>
                <a:ext cx="98571" cy="492443"/>
              </a:xfrm>
              <a:prstGeom prst="rect">
                <a:avLst/>
              </a:prstGeom>
              <a:noFill/>
            </p:spPr>
            <p:txBody>
              <a:bodyPr wrap="square" rtlCol="0">
                <a:spAutoFit/>
              </a:bodyPr>
              <a:lstStyle/>
              <a:p>
                <a:r>
                  <a:rPr lang="en-US" dirty="0"/>
                  <a:t>1</a:t>
                </a:r>
              </a:p>
            </p:txBody>
          </p:sp>
          <p:sp>
            <p:nvSpPr>
              <p:cNvPr id="19" name="TextBox 18"/>
              <p:cNvSpPr txBox="1"/>
              <p:nvPr/>
            </p:nvSpPr>
            <p:spPr>
              <a:xfrm>
                <a:off x="8414158" y="4038600"/>
                <a:ext cx="108358" cy="492443"/>
              </a:xfrm>
              <a:prstGeom prst="rect">
                <a:avLst/>
              </a:prstGeom>
              <a:noFill/>
            </p:spPr>
            <p:txBody>
              <a:bodyPr wrap="square" rtlCol="0">
                <a:spAutoFit/>
              </a:bodyPr>
              <a:lstStyle/>
              <a:p>
                <a:r>
                  <a:rPr lang="en-US" dirty="0"/>
                  <a:t>2</a:t>
                </a:r>
              </a:p>
            </p:txBody>
          </p:sp>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i="1" dirty="0"/>
              <a:t>44 #3-59 every other odd + 5 choice = 20</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1.6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normAutofit lnSpcReduction="10000"/>
          </a:bodyPr>
          <a:lstStyle/>
          <a:p>
            <a:r>
              <a:rPr lang="en-US" dirty="0"/>
              <a:t>Absolute Values</a:t>
            </a:r>
          </a:p>
          <a:p>
            <a:endParaRPr lang="en-US" dirty="0"/>
          </a:p>
          <a:p>
            <a:endParaRPr lang="en-US" dirty="0"/>
          </a:p>
          <a:p>
            <a:endParaRPr lang="en-US" dirty="0"/>
          </a:p>
          <a:p>
            <a:r>
              <a:rPr lang="en-US" dirty="0"/>
              <a:t>| x | = b</a:t>
            </a:r>
          </a:p>
          <a:p>
            <a:pPr lvl="1"/>
            <a:r>
              <a:rPr lang="en-US" dirty="0"/>
              <a:t>Distance between x and 0 is b</a:t>
            </a:r>
          </a:p>
          <a:p>
            <a:endParaRPr lang="en-US" dirty="0"/>
          </a:p>
          <a:p>
            <a:r>
              <a:rPr lang="en-US" dirty="0"/>
              <a:t>| x – k | = b</a:t>
            </a:r>
          </a:p>
          <a:p>
            <a:pPr lvl="1"/>
            <a:r>
              <a:rPr lang="en-US" dirty="0"/>
              <a:t>Distance between x and k is b</a:t>
            </a:r>
          </a:p>
        </p:txBody>
      </p:sp>
      <p:sp>
        <p:nvSpPr>
          <p:cNvPr id="4" name="TextBox 3"/>
          <p:cNvSpPr txBox="1"/>
          <p:nvPr/>
        </p:nvSpPr>
        <p:spPr>
          <a:xfrm>
            <a:off x="1143000" y="1748790"/>
            <a:ext cx="51816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2400" dirty="0"/>
              <a:t>Distance from origin to coordinate</a:t>
            </a:r>
          </a:p>
        </p:txBody>
      </p:sp>
      <p:sp>
        <p:nvSpPr>
          <p:cNvPr id="5" name="TextBox 4"/>
          <p:cNvSpPr txBox="1"/>
          <p:nvPr/>
        </p:nvSpPr>
        <p:spPr>
          <a:xfrm>
            <a:off x="1143000" y="2205990"/>
            <a:ext cx="678180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a:t>In one dimension, turns the number positive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normAutofit lnSpcReduction="10000"/>
          </a:bodyPr>
          <a:lstStyle/>
          <a:p>
            <a:r>
              <a:rPr lang="en-US" dirty="0"/>
              <a:t>There are usually two solutions, </a:t>
            </a:r>
          </a:p>
          <a:p>
            <a:pPr lvl="1"/>
            <a:r>
              <a:rPr lang="en-US" dirty="0"/>
              <a:t>One for when the expression inside the | | is positive</a:t>
            </a:r>
          </a:p>
          <a:p>
            <a:pPr lvl="1"/>
            <a:r>
              <a:rPr lang="en-US" dirty="0"/>
              <a:t>One for when the expression inside the | | is negative</a:t>
            </a:r>
          </a:p>
          <a:p>
            <a:r>
              <a:rPr lang="en-US" dirty="0"/>
              <a:t>Steps to solve </a:t>
            </a:r>
          </a:p>
          <a:p>
            <a:pPr lvl="1"/>
            <a:r>
              <a:rPr lang="en-US" dirty="0"/>
              <a:t>Write two equations</a:t>
            </a:r>
          </a:p>
          <a:p>
            <a:pPr lvl="2"/>
            <a:r>
              <a:rPr lang="en-US" dirty="0"/>
              <a:t>Absolute value expression +</a:t>
            </a:r>
          </a:p>
          <a:p>
            <a:pPr lvl="2"/>
            <a:r>
              <a:rPr lang="en-US" dirty="0"/>
              <a:t>Absolute value expression - </a:t>
            </a:r>
          </a:p>
          <a:p>
            <a:pPr lvl="1"/>
            <a:r>
              <a:rPr lang="en-US" dirty="0"/>
              <a:t>Solve each equation</a:t>
            </a:r>
          </a:p>
          <a:p>
            <a:pPr lvl="1"/>
            <a:r>
              <a:rPr lang="en-US" dirty="0"/>
              <a:t>Check your solutions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sz="half" idx="1"/>
          </p:nvPr>
        </p:nvSpPr>
        <p:spPr/>
        <p:txBody>
          <a:bodyPr/>
          <a:lstStyle/>
          <a:p>
            <a:r>
              <a:rPr lang="en-US" dirty="0"/>
              <a:t>Solve</a:t>
            </a:r>
          </a:p>
          <a:p>
            <a:pPr lvl="1"/>
            <a:r>
              <a:rPr lang="en-US" dirty="0"/>
              <a:t>| x – 3 | = 10</a:t>
            </a:r>
          </a:p>
          <a:p>
            <a:pPr lvl="1"/>
            <a:endParaRPr lang="en-US" dirty="0"/>
          </a:p>
          <a:p>
            <a:pPr lvl="1"/>
            <a:endParaRPr lang="en-US" dirty="0"/>
          </a:p>
          <a:p>
            <a:pPr lvl="1"/>
            <a:r>
              <a:rPr lang="en-US" dirty="0"/>
              <a:t>| 2x + 5 | = 3x</a:t>
            </a:r>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 4x – 1 | = 2x + 9</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lstStyle/>
          <a:p>
            <a:r>
              <a:rPr lang="en-US" dirty="0"/>
              <a:t>Solve absolute value inequalities the same as equations</a:t>
            </a:r>
          </a:p>
          <a:p>
            <a:pPr lvl="1"/>
            <a:r>
              <a:rPr lang="en-US" dirty="0"/>
              <a:t>Exception: write answer as compound inequality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sz="half" idx="1"/>
          </p:nvPr>
        </p:nvSpPr>
        <p:spPr/>
        <p:txBody>
          <a:bodyPr/>
          <a:lstStyle/>
          <a:p>
            <a:r>
              <a:rPr lang="en-US" dirty="0"/>
              <a:t>Solve</a:t>
            </a:r>
          </a:p>
          <a:p>
            <a:pPr lvl="1"/>
            <a:r>
              <a:rPr lang="en-US" dirty="0"/>
              <a:t>| 2x – 7 | &gt; 1</a:t>
            </a:r>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 7 – x | ≤ 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lstStyle/>
          <a:p>
            <a:r>
              <a:rPr lang="en-US" dirty="0"/>
              <a:t>Ostrich eggs have an average mass of 1950 grams, with a tolerance of 350 grams. Write and solve an absolute value inequality that describes the mass of ostrich eggs.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lstStyle/>
          <a:p>
            <a:r>
              <a:rPr lang="en-US" i="1" dirty="0"/>
              <a:t>55 #7-79 every other odd + 1 choice = 20</a:t>
            </a:r>
          </a:p>
          <a:p>
            <a:endParaRPr lang="en-US"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a:hlinkClick r:id="rId3" action="ppaction://hlinkpres?slideindex=1&amp;slidetitle="/>
              </a:rPr>
              <a:t>1.7 </a:t>
            </a:r>
            <a:r>
              <a:rPr lang="en-US" dirty="0">
                <a:hlinkClick r:id="rId3" action="ppaction://hlinkpres?slideindex=1&amp;slidetitle="/>
              </a:rPr>
              <a:t>Homework Quiz</a:t>
            </a:r>
            <a:endParaRPr lang="en-US" dirty="0"/>
          </a:p>
        </p:txBody>
      </p:sp>
    </p:spTree>
    <p:extLst>
      <p:ext uri="{BB962C8B-B14F-4D97-AF65-F5344CB8AC3E}">
        <p14:creationId xmlns:p14="http://schemas.microsoft.com/office/powerpoint/2010/main" val="404670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1" name="AutoShape 95"/>
          <p:cNvSpPr>
            <a:spLocks noChangeAspect="1" noChangeArrowheads="1" noTextEdit="1"/>
          </p:cNvSpPr>
          <p:nvPr/>
        </p:nvSpPr>
        <p:spPr bwMode="auto">
          <a:xfrm>
            <a:off x="347665" y="1095852"/>
            <a:ext cx="8448675" cy="26646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313" name="Rectangle 97"/>
          <p:cNvSpPr>
            <a:spLocks noChangeArrowheads="1"/>
          </p:cNvSpPr>
          <p:nvPr/>
        </p:nvSpPr>
        <p:spPr bwMode="auto">
          <a:xfrm>
            <a:off x="4524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14" name="Picture 98"/>
          <p:cNvPicPr>
            <a:picLocks noChangeAspect="1" noChangeArrowheads="1"/>
          </p:cNvPicPr>
          <p:nvPr/>
        </p:nvPicPr>
        <p:blipFill>
          <a:blip r:embed="rId3" cstate="print"/>
          <a:srcRect/>
          <a:stretch>
            <a:fillRect/>
          </a:stretch>
        </p:blipFill>
        <p:spPr bwMode="auto">
          <a:xfrm>
            <a:off x="457201" y="1454230"/>
            <a:ext cx="2743200" cy="278607"/>
          </a:xfrm>
          <a:prstGeom prst="rect">
            <a:avLst/>
          </a:prstGeom>
          <a:noFill/>
          <a:ln w="9525">
            <a:noFill/>
            <a:miter lim="800000"/>
            <a:headEnd/>
            <a:tailEnd/>
          </a:ln>
        </p:spPr>
      </p:pic>
      <p:sp>
        <p:nvSpPr>
          <p:cNvPr id="9315" name="Rectangle 99"/>
          <p:cNvSpPr>
            <a:spLocks noChangeArrowheads="1"/>
          </p:cNvSpPr>
          <p:nvPr/>
        </p:nvSpPr>
        <p:spPr bwMode="auto">
          <a:xfrm>
            <a:off x="4524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16" name="Rectangle 100"/>
          <p:cNvSpPr>
            <a:spLocks noChangeArrowheads="1"/>
          </p:cNvSpPr>
          <p:nvPr/>
        </p:nvSpPr>
        <p:spPr bwMode="auto">
          <a:xfrm>
            <a:off x="31956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17" name="Picture 101"/>
          <p:cNvPicPr>
            <a:picLocks noChangeAspect="1" noChangeArrowheads="1"/>
          </p:cNvPicPr>
          <p:nvPr/>
        </p:nvPicPr>
        <p:blipFill>
          <a:blip r:embed="rId4" cstate="print"/>
          <a:srcRect/>
          <a:stretch>
            <a:fillRect/>
          </a:stretch>
        </p:blipFill>
        <p:spPr bwMode="auto">
          <a:xfrm>
            <a:off x="3200401" y="1454230"/>
            <a:ext cx="2743200" cy="278607"/>
          </a:xfrm>
          <a:prstGeom prst="rect">
            <a:avLst/>
          </a:prstGeom>
          <a:noFill/>
          <a:ln w="9525">
            <a:noFill/>
            <a:miter lim="800000"/>
            <a:headEnd/>
            <a:tailEnd/>
          </a:ln>
        </p:spPr>
      </p:pic>
      <p:sp>
        <p:nvSpPr>
          <p:cNvPr id="9318" name="Rectangle 102"/>
          <p:cNvSpPr>
            <a:spLocks noChangeArrowheads="1"/>
          </p:cNvSpPr>
          <p:nvPr/>
        </p:nvSpPr>
        <p:spPr bwMode="auto">
          <a:xfrm>
            <a:off x="31956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19" name="Rectangle 103"/>
          <p:cNvSpPr>
            <a:spLocks noChangeArrowheads="1"/>
          </p:cNvSpPr>
          <p:nvPr/>
        </p:nvSpPr>
        <p:spPr bwMode="auto">
          <a:xfrm>
            <a:off x="59388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20" name="Picture 104"/>
          <p:cNvPicPr>
            <a:picLocks noChangeAspect="1" noChangeArrowheads="1"/>
          </p:cNvPicPr>
          <p:nvPr/>
        </p:nvPicPr>
        <p:blipFill>
          <a:blip r:embed="rId5" cstate="print"/>
          <a:srcRect/>
          <a:stretch>
            <a:fillRect/>
          </a:stretch>
        </p:blipFill>
        <p:spPr bwMode="auto">
          <a:xfrm>
            <a:off x="5943601" y="1454230"/>
            <a:ext cx="2743200" cy="278607"/>
          </a:xfrm>
          <a:prstGeom prst="rect">
            <a:avLst/>
          </a:prstGeom>
          <a:noFill/>
          <a:ln w="9525">
            <a:noFill/>
            <a:miter lim="800000"/>
            <a:headEnd/>
            <a:tailEnd/>
          </a:ln>
        </p:spPr>
      </p:pic>
      <p:sp>
        <p:nvSpPr>
          <p:cNvPr id="9321" name="Rectangle 105"/>
          <p:cNvSpPr>
            <a:spLocks noChangeArrowheads="1"/>
          </p:cNvSpPr>
          <p:nvPr/>
        </p:nvSpPr>
        <p:spPr bwMode="auto">
          <a:xfrm>
            <a:off x="59388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22" name="Rectangle 106"/>
          <p:cNvSpPr>
            <a:spLocks noChangeArrowheads="1"/>
          </p:cNvSpPr>
          <p:nvPr/>
        </p:nvSpPr>
        <p:spPr bwMode="auto">
          <a:xfrm>
            <a:off x="4524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23" name="Picture 107"/>
          <p:cNvPicPr>
            <a:picLocks noChangeAspect="1" noChangeArrowheads="1"/>
          </p:cNvPicPr>
          <p:nvPr/>
        </p:nvPicPr>
        <p:blipFill>
          <a:blip r:embed="rId6" cstate="print"/>
          <a:srcRect/>
          <a:stretch>
            <a:fillRect/>
          </a:stretch>
        </p:blipFill>
        <p:spPr bwMode="auto">
          <a:xfrm>
            <a:off x="457201" y="2011443"/>
            <a:ext cx="2743200" cy="278607"/>
          </a:xfrm>
          <a:prstGeom prst="rect">
            <a:avLst/>
          </a:prstGeom>
          <a:noFill/>
          <a:ln w="9525">
            <a:noFill/>
            <a:miter lim="800000"/>
            <a:headEnd/>
            <a:tailEnd/>
          </a:ln>
        </p:spPr>
      </p:pic>
      <p:sp>
        <p:nvSpPr>
          <p:cNvPr id="9324" name="Rectangle 108"/>
          <p:cNvSpPr>
            <a:spLocks noChangeArrowheads="1"/>
          </p:cNvSpPr>
          <p:nvPr/>
        </p:nvSpPr>
        <p:spPr bwMode="auto">
          <a:xfrm>
            <a:off x="4524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25" name="Rectangle 109"/>
          <p:cNvSpPr>
            <a:spLocks noChangeArrowheads="1"/>
          </p:cNvSpPr>
          <p:nvPr/>
        </p:nvSpPr>
        <p:spPr bwMode="auto">
          <a:xfrm>
            <a:off x="31956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26" name="Picture 110"/>
          <p:cNvPicPr>
            <a:picLocks noChangeAspect="1" noChangeArrowheads="1"/>
          </p:cNvPicPr>
          <p:nvPr/>
        </p:nvPicPr>
        <p:blipFill>
          <a:blip r:embed="rId7" cstate="print"/>
          <a:srcRect/>
          <a:stretch>
            <a:fillRect/>
          </a:stretch>
        </p:blipFill>
        <p:spPr bwMode="auto">
          <a:xfrm>
            <a:off x="3200401" y="2011443"/>
            <a:ext cx="2743200" cy="278607"/>
          </a:xfrm>
          <a:prstGeom prst="rect">
            <a:avLst/>
          </a:prstGeom>
          <a:noFill/>
          <a:ln w="9525">
            <a:noFill/>
            <a:miter lim="800000"/>
            <a:headEnd/>
            <a:tailEnd/>
          </a:ln>
        </p:spPr>
      </p:pic>
      <p:sp>
        <p:nvSpPr>
          <p:cNvPr id="9327" name="Rectangle 111"/>
          <p:cNvSpPr>
            <a:spLocks noChangeArrowheads="1"/>
          </p:cNvSpPr>
          <p:nvPr/>
        </p:nvSpPr>
        <p:spPr bwMode="auto">
          <a:xfrm>
            <a:off x="31956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28" name="Rectangle 112"/>
          <p:cNvSpPr>
            <a:spLocks noChangeArrowheads="1"/>
          </p:cNvSpPr>
          <p:nvPr/>
        </p:nvSpPr>
        <p:spPr bwMode="auto">
          <a:xfrm>
            <a:off x="59388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29" name="Picture 113"/>
          <p:cNvPicPr>
            <a:picLocks noChangeAspect="1" noChangeArrowheads="1"/>
          </p:cNvPicPr>
          <p:nvPr/>
        </p:nvPicPr>
        <p:blipFill>
          <a:blip r:embed="rId8" cstate="print"/>
          <a:srcRect/>
          <a:stretch>
            <a:fillRect/>
          </a:stretch>
        </p:blipFill>
        <p:spPr bwMode="auto">
          <a:xfrm>
            <a:off x="5943601" y="2011443"/>
            <a:ext cx="2743200" cy="278607"/>
          </a:xfrm>
          <a:prstGeom prst="rect">
            <a:avLst/>
          </a:prstGeom>
          <a:noFill/>
          <a:ln w="9525">
            <a:noFill/>
            <a:miter lim="800000"/>
            <a:headEnd/>
            <a:tailEnd/>
          </a:ln>
        </p:spPr>
      </p:pic>
      <p:sp>
        <p:nvSpPr>
          <p:cNvPr id="9330" name="Rectangle 114"/>
          <p:cNvSpPr>
            <a:spLocks noChangeArrowheads="1"/>
          </p:cNvSpPr>
          <p:nvPr/>
        </p:nvSpPr>
        <p:spPr bwMode="auto">
          <a:xfrm>
            <a:off x="59388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31" name="Rectangle 115"/>
          <p:cNvSpPr>
            <a:spLocks noChangeArrowheads="1"/>
          </p:cNvSpPr>
          <p:nvPr/>
        </p:nvSpPr>
        <p:spPr bwMode="auto">
          <a:xfrm>
            <a:off x="4524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32" name="Picture 116"/>
          <p:cNvPicPr>
            <a:picLocks noChangeAspect="1" noChangeArrowheads="1"/>
          </p:cNvPicPr>
          <p:nvPr/>
        </p:nvPicPr>
        <p:blipFill>
          <a:blip r:embed="rId9" cstate="print"/>
          <a:srcRect/>
          <a:stretch>
            <a:fillRect/>
          </a:stretch>
        </p:blipFill>
        <p:spPr bwMode="auto">
          <a:xfrm>
            <a:off x="457201" y="2568655"/>
            <a:ext cx="2743200" cy="278607"/>
          </a:xfrm>
          <a:prstGeom prst="rect">
            <a:avLst/>
          </a:prstGeom>
          <a:noFill/>
          <a:ln w="9525">
            <a:noFill/>
            <a:miter lim="800000"/>
            <a:headEnd/>
            <a:tailEnd/>
          </a:ln>
        </p:spPr>
      </p:pic>
      <p:sp>
        <p:nvSpPr>
          <p:cNvPr id="9333" name="Rectangle 117"/>
          <p:cNvSpPr>
            <a:spLocks noChangeArrowheads="1"/>
          </p:cNvSpPr>
          <p:nvPr/>
        </p:nvSpPr>
        <p:spPr bwMode="auto">
          <a:xfrm>
            <a:off x="4524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34" name="Rectangle 118"/>
          <p:cNvSpPr>
            <a:spLocks noChangeArrowheads="1"/>
          </p:cNvSpPr>
          <p:nvPr/>
        </p:nvSpPr>
        <p:spPr bwMode="auto">
          <a:xfrm>
            <a:off x="31956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35" name="Picture 119"/>
          <p:cNvPicPr>
            <a:picLocks noChangeAspect="1" noChangeArrowheads="1"/>
          </p:cNvPicPr>
          <p:nvPr/>
        </p:nvPicPr>
        <p:blipFill>
          <a:blip r:embed="rId10" cstate="print"/>
          <a:srcRect/>
          <a:stretch>
            <a:fillRect/>
          </a:stretch>
        </p:blipFill>
        <p:spPr bwMode="auto">
          <a:xfrm>
            <a:off x="3200401" y="2568655"/>
            <a:ext cx="2743200" cy="278607"/>
          </a:xfrm>
          <a:prstGeom prst="rect">
            <a:avLst/>
          </a:prstGeom>
          <a:noFill/>
          <a:ln w="9525">
            <a:noFill/>
            <a:miter lim="800000"/>
            <a:headEnd/>
            <a:tailEnd/>
          </a:ln>
        </p:spPr>
      </p:pic>
      <p:sp>
        <p:nvSpPr>
          <p:cNvPr id="9336" name="Rectangle 120"/>
          <p:cNvSpPr>
            <a:spLocks noChangeArrowheads="1"/>
          </p:cNvSpPr>
          <p:nvPr/>
        </p:nvSpPr>
        <p:spPr bwMode="auto">
          <a:xfrm>
            <a:off x="31956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37" name="Rectangle 121"/>
          <p:cNvSpPr>
            <a:spLocks noChangeArrowheads="1"/>
          </p:cNvSpPr>
          <p:nvPr/>
        </p:nvSpPr>
        <p:spPr bwMode="auto">
          <a:xfrm>
            <a:off x="59388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38" name="Picture 122"/>
          <p:cNvPicPr>
            <a:picLocks noChangeAspect="1" noChangeArrowheads="1"/>
          </p:cNvPicPr>
          <p:nvPr/>
        </p:nvPicPr>
        <p:blipFill>
          <a:blip r:embed="rId11" cstate="print"/>
          <a:srcRect/>
          <a:stretch>
            <a:fillRect/>
          </a:stretch>
        </p:blipFill>
        <p:spPr bwMode="auto">
          <a:xfrm>
            <a:off x="5943601" y="2568655"/>
            <a:ext cx="2743200" cy="278607"/>
          </a:xfrm>
          <a:prstGeom prst="rect">
            <a:avLst/>
          </a:prstGeom>
          <a:noFill/>
          <a:ln w="9525">
            <a:noFill/>
            <a:miter lim="800000"/>
            <a:headEnd/>
            <a:tailEnd/>
          </a:ln>
        </p:spPr>
      </p:pic>
      <p:sp>
        <p:nvSpPr>
          <p:cNvPr id="9339" name="Rectangle 123"/>
          <p:cNvSpPr>
            <a:spLocks noChangeArrowheads="1"/>
          </p:cNvSpPr>
          <p:nvPr/>
        </p:nvSpPr>
        <p:spPr bwMode="auto">
          <a:xfrm>
            <a:off x="59388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40" name="Rectangle 124"/>
          <p:cNvSpPr>
            <a:spLocks noChangeArrowheads="1"/>
          </p:cNvSpPr>
          <p:nvPr/>
        </p:nvSpPr>
        <p:spPr bwMode="auto">
          <a:xfrm>
            <a:off x="452438" y="3124676"/>
            <a:ext cx="2743200" cy="271463"/>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41" name="Picture 125"/>
          <p:cNvPicPr>
            <a:picLocks noChangeAspect="1" noChangeArrowheads="1"/>
          </p:cNvPicPr>
          <p:nvPr/>
        </p:nvPicPr>
        <p:blipFill>
          <a:blip r:embed="rId12" cstate="print"/>
          <a:srcRect/>
          <a:stretch>
            <a:fillRect/>
          </a:stretch>
        </p:blipFill>
        <p:spPr bwMode="auto">
          <a:xfrm>
            <a:off x="457201" y="3125868"/>
            <a:ext cx="2743200" cy="271463"/>
          </a:xfrm>
          <a:prstGeom prst="rect">
            <a:avLst/>
          </a:prstGeom>
          <a:noFill/>
          <a:ln w="9525">
            <a:noFill/>
            <a:miter lim="800000"/>
            <a:headEnd/>
            <a:tailEnd/>
          </a:ln>
        </p:spPr>
      </p:pic>
      <p:sp>
        <p:nvSpPr>
          <p:cNvPr id="9342" name="Rectangle 126"/>
          <p:cNvSpPr>
            <a:spLocks noChangeArrowheads="1"/>
          </p:cNvSpPr>
          <p:nvPr/>
        </p:nvSpPr>
        <p:spPr bwMode="auto">
          <a:xfrm>
            <a:off x="452438" y="3124676"/>
            <a:ext cx="2743200" cy="2714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43" name="Rectangle 127"/>
          <p:cNvSpPr>
            <a:spLocks noChangeArrowheads="1"/>
          </p:cNvSpPr>
          <p:nvPr/>
        </p:nvSpPr>
        <p:spPr bwMode="auto">
          <a:xfrm>
            <a:off x="3195638" y="3124676"/>
            <a:ext cx="5486400" cy="271463"/>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344" name="Picture 128"/>
          <p:cNvPicPr>
            <a:picLocks noChangeAspect="1" noChangeArrowheads="1"/>
          </p:cNvPicPr>
          <p:nvPr/>
        </p:nvPicPr>
        <p:blipFill>
          <a:blip r:embed="rId13" cstate="print"/>
          <a:srcRect/>
          <a:stretch>
            <a:fillRect/>
          </a:stretch>
        </p:blipFill>
        <p:spPr bwMode="auto">
          <a:xfrm>
            <a:off x="3200401" y="3125868"/>
            <a:ext cx="5486400" cy="271463"/>
          </a:xfrm>
          <a:prstGeom prst="rect">
            <a:avLst/>
          </a:prstGeom>
          <a:noFill/>
          <a:ln w="9525">
            <a:noFill/>
            <a:miter lim="800000"/>
            <a:headEnd/>
            <a:tailEnd/>
          </a:ln>
        </p:spPr>
      </p:pic>
      <p:sp>
        <p:nvSpPr>
          <p:cNvPr id="9345" name="Rectangle 129"/>
          <p:cNvSpPr>
            <a:spLocks noChangeArrowheads="1"/>
          </p:cNvSpPr>
          <p:nvPr/>
        </p:nvSpPr>
        <p:spPr bwMode="auto">
          <a:xfrm>
            <a:off x="3195638" y="3124676"/>
            <a:ext cx="5486400" cy="2714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grpSp>
        <p:nvGrpSpPr>
          <p:cNvPr id="189" name="Group 188"/>
          <p:cNvGrpSpPr/>
          <p:nvPr/>
        </p:nvGrpSpPr>
        <p:grpSpPr>
          <a:xfrm>
            <a:off x="452438" y="1172051"/>
            <a:ext cx="8248650" cy="2514600"/>
            <a:chOff x="452438" y="1473200"/>
            <a:chExt cx="8248650" cy="3352800"/>
          </a:xfrm>
        </p:grpSpPr>
        <p:sp>
          <p:nvSpPr>
            <p:cNvPr id="9346" name="Rectangle 130"/>
            <p:cNvSpPr>
              <a:spLocks noChangeArrowheads="1"/>
            </p:cNvSpPr>
            <p:nvPr/>
          </p:nvSpPr>
          <p:spPr bwMode="auto">
            <a:xfrm>
              <a:off x="32004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47" name="Rectangle 131"/>
            <p:cNvSpPr>
              <a:spLocks noChangeArrowheads="1"/>
            </p:cNvSpPr>
            <p:nvPr/>
          </p:nvSpPr>
          <p:spPr bwMode="auto">
            <a:xfrm>
              <a:off x="5943601" y="1473200"/>
              <a:ext cx="9525" cy="223837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48" name="Rectangle 132"/>
            <p:cNvSpPr>
              <a:spLocks noChangeArrowheads="1"/>
            </p:cNvSpPr>
            <p:nvPr/>
          </p:nvSpPr>
          <p:spPr bwMode="auto">
            <a:xfrm>
              <a:off x="452438" y="1839913"/>
              <a:ext cx="8248650" cy="2857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49" name="Rectangle 133"/>
            <p:cNvSpPr>
              <a:spLocks noChangeArrowheads="1"/>
            </p:cNvSpPr>
            <p:nvPr/>
          </p:nvSpPr>
          <p:spPr bwMode="auto">
            <a:xfrm>
              <a:off x="452438" y="22209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0" name="Rectangle 134"/>
            <p:cNvSpPr>
              <a:spLocks noChangeArrowheads="1"/>
            </p:cNvSpPr>
            <p:nvPr/>
          </p:nvSpPr>
          <p:spPr bwMode="auto">
            <a:xfrm>
              <a:off x="452438" y="259238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1" name="Rectangle 135"/>
            <p:cNvSpPr>
              <a:spLocks noChangeArrowheads="1"/>
            </p:cNvSpPr>
            <p:nvPr/>
          </p:nvSpPr>
          <p:spPr bwMode="auto">
            <a:xfrm>
              <a:off x="452438" y="296386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2" name="Rectangle 136"/>
            <p:cNvSpPr>
              <a:spLocks noChangeArrowheads="1"/>
            </p:cNvSpPr>
            <p:nvPr/>
          </p:nvSpPr>
          <p:spPr bwMode="auto">
            <a:xfrm>
              <a:off x="452438" y="333533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3" name="Rectangle 137"/>
            <p:cNvSpPr>
              <a:spLocks noChangeArrowheads="1"/>
            </p:cNvSpPr>
            <p:nvPr/>
          </p:nvSpPr>
          <p:spPr bwMode="auto">
            <a:xfrm>
              <a:off x="452438" y="37068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4" name="Rectangle 138"/>
            <p:cNvSpPr>
              <a:spLocks noChangeArrowheads="1"/>
            </p:cNvSpPr>
            <p:nvPr/>
          </p:nvSpPr>
          <p:spPr bwMode="auto">
            <a:xfrm>
              <a:off x="452438" y="407828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5" name="Rectangle 139"/>
            <p:cNvSpPr>
              <a:spLocks noChangeArrowheads="1"/>
            </p:cNvSpPr>
            <p:nvPr/>
          </p:nvSpPr>
          <p:spPr bwMode="auto">
            <a:xfrm>
              <a:off x="452438" y="444023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6" name="Rectangle 140"/>
            <p:cNvSpPr>
              <a:spLocks noChangeArrowheads="1"/>
            </p:cNvSpPr>
            <p:nvPr/>
          </p:nvSpPr>
          <p:spPr bwMode="auto">
            <a:xfrm>
              <a:off x="4572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7" name="Rectangle 141"/>
            <p:cNvSpPr>
              <a:spLocks noChangeArrowheads="1"/>
            </p:cNvSpPr>
            <p:nvPr/>
          </p:nvSpPr>
          <p:spPr bwMode="auto">
            <a:xfrm>
              <a:off x="86868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8" name="Rectangle 142"/>
            <p:cNvSpPr>
              <a:spLocks noChangeArrowheads="1"/>
            </p:cNvSpPr>
            <p:nvPr/>
          </p:nvSpPr>
          <p:spPr bwMode="auto">
            <a:xfrm>
              <a:off x="452438" y="147796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359" name="Rectangle 143"/>
            <p:cNvSpPr>
              <a:spLocks noChangeArrowheads="1"/>
            </p:cNvSpPr>
            <p:nvPr/>
          </p:nvSpPr>
          <p:spPr bwMode="auto">
            <a:xfrm>
              <a:off x="452438" y="48117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9360" name="Rectangle 144"/>
          <p:cNvSpPr>
            <a:spLocks noChangeArrowheads="1"/>
          </p:cNvSpPr>
          <p:nvPr/>
        </p:nvSpPr>
        <p:spPr bwMode="auto">
          <a:xfrm>
            <a:off x="554038" y="1219677"/>
            <a:ext cx="1054776"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Georgia" pitchFamily="18" charset="0"/>
              </a:rPr>
              <a:t>Property</a:t>
            </a:r>
            <a:endParaRPr kumimoji="0" lang="en-US" sz="1800" b="0" i="0" u="none" strike="noStrike" cap="none" normalizeH="0" baseline="0" dirty="0">
              <a:ln>
                <a:noFill/>
              </a:ln>
              <a:solidFill>
                <a:schemeClr val="tx1"/>
              </a:solidFill>
              <a:effectLst/>
              <a:latin typeface="Arial" pitchFamily="34" charset="0"/>
            </a:endParaRPr>
          </a:p>
        </p:txBody>
      </p:sp>
      <p:sp>
        <p:nvSpPr>
          <p:cNvPr id="9361" name="Rectangle 145"/>
          <p:cNvSpPr>
            <a:spLocks noChangeArrowheads="1"/>
          </p:cNvSpPr>
          <p:nvPr/>
        </p:nvSpPr>
        <p:spPr bwMode="auto">
          <a:xfrm>
            <a:off x="3297239" y="1219677"/>
            <a:ext cx="1040349"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Georgia" pitchFamily="18" charset="0"/>
              </a:rPr>
              <a:t>Addition</a:t>
            </a:r>
            <a:endParaRPr kumimoji="0" lang="en-US" sz="1800" b="0" i="0" u="none" strike="noStrike" cap="none" normalizeH="0" baseline="0" dirty="0">
              <a:ln>
                <a:noFill/>
              </a:ln>
              <a:solidFill>
                <a:schemeClr val="tx1"/>
              </a:solidFill>
              <a:effectLst/>
              <a:latin typeface="Arial" pitchFamily="34" charset="0"/>
            </a:endParaRPr>
          </a:p>
        </p:txBody>
      </p:sp>
      <p:sp>
        <p:nvSpPr>
          <p:cNvPr id="9362" name="Rectangle 146"/>
          <p:cNvSpPr>
            <a:spLocks noChangeArrowheads="1"/>
          </p:cNvSpPr>
          <p:nvPr/>
        </p:nvSpPr>
        <p:spPr bwMode="auto">
          <a:xfrm>
            <a:off x="6040440" y="1219677"/>
            <a:ext cx="169918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Georgia" pitchFamily="18" charset="0"/>
              </a:rPr>
              <a:t>Multiplication</a:t>
            </a:r>
            <a:endParaRPr kumimoji="0" lang="en-US" sz="1800" b="0" i="0" u="none" strike="noStrike" cap="none" normalizeH="0" baseline="0" dirty="0">
              <a:ln>
                <a:noFill/>
              </a:ln>
              <a:solidFill>
                <a:schemeClr val="tx1"/>
              </a:solidFill>
              <a:effectLst/>
              <a:latin typeface="Arial" pitchFamily="34" charset="0"/>
            </a:endParaRPr>
          </a:p>
        </p:txBody>
      </p:sp>
      <p:sp>
        <p:nvSpPr>
          <p:cNvPr id="9363" name="Rectangle 147"/>
          <p:cNvSpPr>
            <a:spLocks noChangeArrowheads="1"/>
          </p:cNvSpPr>
          <p:nvPr/>
        </p:nvSpPr>
        <p:spPr bwMode="auto">
          <a:xfrm>
            <a:off x="554039" y="1498283"/>
            <a:ext cx="777457"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Closure</a:t>
            </a:r>
            <a:endParaRPr kumimoji="0" lang="en-US" sz="1800" b="0" i="0" u="none" strike="noStrike" cap="none" normalizeH="0" baseline="0" dirty="0">
              <a:ln>
                <a:noFill/>
              </a:ln>
              <a:solidFill>
                <a:schemeClr val="tx1"/>
              </a:solidFill>
              <a:effectLst/>
              <a:latin typeface="Arial" pitchFamily="34" charset="0"/>
            </a:endParaRPr>
          </a:p>
        </p:txBody>
      </p:sp>
      <p:sp>
        <p:nvSpPr>
          <p:cNvPr id="9364" name="Rectangle 148"/>
          <p:cNvSpPr>
            <a:spLocks noChangeArrowheads="1"/>
          </p:cNvSpPr>
          <p:nvPr/>
        </p:nvSpPr>
        <p:spPr bwMode="auto">
          <a:xfrm>
            <a:off x="3297239" y="1498283"/>
            <a:ext cx="2215350"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b is a real number</a:t>
            </a:r>
            <a:endParaRPr kumimoji="0" lang="en-US" sz="1800" b="0" i="0" u="none" strike="noStrike" cap="none" normalizeH="0" baseline="0" dirty="0">
              <a:ln>
                <a:noFill/>
              </a:ln>
              <a:solidFill>
                <a:schemeClr val="tx1"/>
              </a:solidFill>
              <a:effectLst/>
              <a:latin typeface="Arial" pitchFamily="34" charset="0"/>
            </a:endParaRPr>
          </a:p>
        </p:txBody>
      </p:sp>
      <p:sp>
        <p:nvSpPr>
          <p:cNvPr id="9365" name="Rectangle 149"/>
          <p:cNvSpPr>
            <a:spLocks noChangeArrowheads="1"/>
          </p:cNvSpPr>
          <p:nvPr/>
        </p:nvSpPr>
        <p:spPr bwMode="auto">
          <a:xfrm>
            <a:off x="6040440" y="1498283"/>
            <a:ext cx="1954061"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800" b="0" i="0" u="none" strike="noStrike" cap="none" normalizeH="0" baseline="0" dirty="0" err="1">
                <a:ln>
                  <a:noFill/>
                </a:ln>
                <a:solidFill>
                  <a:srgbClr val="000000"/>
                </a:solidFill>
                <a:effectLst/>
                <a:latin typeface="Georgia" pitchFamily="18" charset="0"/>
              </a:rPr>
              <a:t>ab</a:t>
            </a:r>
            <a:r>
              <a:rPr kumimoji="0" lang="en-US" sz="1800" b="0" i="0" u="none" strike="noStrike" cap="none" normalizeH="0" baseline="0" dirty="0">
                <a:ln>
                  <a:noFill/>
                </a:ln>
                <a:solidFill>
                  <a:srgbClr val="000000"/>
                </a:solidFill>
                <a:effectLst/>
                <a:latin typeface="Georgia" pitchFamily="18" charset="0"/>
              </a:rPr>
              <a:t> </a:t>
            </a:r>
            <a:r>
              <a:rPr lang="en-US" dirty="0">
                <a:solidFill>
                  <a:srgbClr val="000000"/>
                </a:solidFill>
                <a:latin typeface="Georgia" pitchFamily="18" charset="0"/>
              </a:rPr>
              <a:t>is a real number</a:t>
            </a:r>
            <a:endParaRPr lang="en-US" dirty="0">
              <a:latin typeface="Arial" pitchFamily="34" charset="0"/>
            </a:endParaRPr>
          </a:p>
        </p:txBody>
      </p:sp>
      <p:sp>
        <p:nvSpPr>
          <p:cNvPr id="9367" name="Rectangle 151"/>
          <p:cNvSpPr>
            <a:spLocks noChangeArrowheads="1"/>
          </p:cNvSpPr>
          <p:nvPr/>
        </p:nvSpPr>
        <p:spPr bwMode="auto">
          <a:xfrm>
            <a:off x="554040" y="1776889"/>
            <a:ext cx="1384995"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Commutative</a:t>
            </a:r>
            <a:endParaRPr kumimoji="0" lang="en-US" sz="1800" b="0" i="0" u="none" strike="noStrike" cap="none" normalizeH="0" baseline="0" dirty="0">
              <a:ln>
                <a:noFill/>
              </a:ln>
              <a:solidFill>
                <a:schemeClr val="tx1"/>
              </a:solidFill>
              <a:effectLst/>
              <a:latin typeface="Arial" pitchFamily="34" charset="0"/>
            </a:endParaRPr>
          </a:p>
        </p:txBody>
      </p:sp>
      <p:sp>
        <p:nvSpPr>
          <p:cNvPr id="9368" name="Rectangle 152"/>
          <p:cNvSpPr>
            <a:spLocks noChangeArrowheads="1"/>
          </p:cNvSpPr>
          <p:nvPr/>
        </p:nvSpPr>
        <p:spPr bwMode="auto">
          <a:xfrm>
            <a:off x="3297238" y="1776889"/>
            <a:ext cx="1277594"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b = b + a</a:t>
            </a:r>
            <a:endParaRPr kumimoji="0" lang="en-US" sz="1800" b="0" i="0" u="none" strike="noStrike" cap="none" normalizeH="0" baseline="0" dirty="0">
              <a:ln>
                <a:noFill/>
              </a:ln>
              <a:solidFill>
                <a:schemeClr val="tx1"/>
              </a:solidFill>
              <a:effectLst/>
              <a:latin typeface="Arial" pitchFamily="34" charset="0"/>
            </a:endParaRPr>
          </a:p>
        </p:txBody>
      </p:sp>
      <p:sp>
        <p:nvSpPr>
          <p:cNvPr id="9369" name="Rectangle 153"/>
          <p:cNvSpPr>
            <a:spLocks noChangeArrowheads="1"/>
          </p:cNvSpPr>
          <p:nvPr/>
        </p:nvSpPr>
        <p:spPr bwMode="auto">
          <a:xfrm>
            <a:off x="6040440" y="1776889"/>
            <a:ext cx="811119"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800" b="0" i="0" u="none" strike="noStrike" cap="none" normalizeH="0" baseline="0" dirty="0" err="1">
                <a:ln>
                  <a:noFill/>
                </a:ln>
                <a:solidFill>
                  <a:srgbClr val="000000"/>
                </a:solidFill>
                <a:effectLst/>
                <a:latin typeface="Georgia" pitchFamily="18" charset="0"/>
              </a:rPr>
              <a:t>ab</a:t>
            </a:r>
            <a:r>
              <a:rPr kumimoji="0" lang="en-US" sz="1800" b="0" i="0" u="none" strike="noStrike" cap="none" normalizeH="0" baseline="0" dirty="0">
                <a:ln>
                  <a:noFill/>
                </a:ln>
                <a:solidFill>
                  <a:srgbClr val="000000"/>
                </a:solidFill>
                <a:effectLst/>
                <a:latin typeface="Georgia" pitchFamily="18" charset="0"/>
              </a:rPr>
              <a:t> </a:t>
            </a:r>
            <a:r>
              <a:rPr lang="en-US" dirty="0">
                <a:solidFill>
                  <a:srgbClr val="000000"/>
                </a:solidFill>
                <a:latin typeface="Georgia" pitchFamily="18" charset="0"/>
              </a:rPr>
              <a:t>= </a:t>
            </a:r>
            <a:r>
              <a:rPr lang="en-US" dirty="0" err="1">
                <a:solidFill>
                  <a:srgbClr val="000000"/>
                </a:solidFill>
                <a:latin typeface="Georgia" pitchFamily="18" charset="0"/>
              </a:rPr>
              <a:t>ba</a:t>
            </a:r>
            <a:r>
              <a:rPr lang="en-US" dirty="0">
                <a:solidFill>
                  <a:srgbClr val="000000"/>
                </a:solidFill>
                <a:latin typeface="Georgia" pitchFamily="18" charset="0"/>
              </a:rPr>
              <a:t> </a:t>
            </a:r>
            <a:endParaRPr lang="en-US" dirty="0">
              <a:latin typeface="Arial" pitchFamily="34" charset="0"/>
            </a:endParaRPr>
          </a:p>
        </p:txBody>
      </p:sp>
      <p:sp>
        <p:nvSpPr>
          <p:cNvPr id="9372" name="Rectangle 156"/>
          <p:cNvSpPr>
            <a:spLocks noChangeArrowheads="1"/>
          </p:cNvSpPr>
          <p:nvPr/>
        </p:nvSpPr>
        <p:spPr bwMode="auto">
          <a:xfrm>
            <a:off x="554038" y="2054305"/>
            <a:ext cx="114294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Associative</a:t>
            </a:r>
            <a:endParaRPr kumimoji="0" lang="en-US" sz="1800" b="0" i="0" u="none" strike="noStrike" cap="none" normalizeH="0" baseline="0" dirty="0">
              <a:ln>
                <a:noFill/>
              </a:ln>
              <a:solidFill>
                <a:schemeClr val="tx1"/>
              </a:solidFill>
              <a:effectLst/>
              <a:latin typeface="Arial" pitchFamily="34" charset="0"/>
            </a:endParaRPr>
          </a:p>
        </p:txBody>
      </p:sp>
      <p:sp>
        <p:nvSpPr>
          <p:cNvPr id="9373" name="Rectangle 157"/>
          <p:cNvSpPr>
            <a:spLocks noChangeArrowheads="1"/>
          </p:cNvSpPr>
          <p:nvPr/>
        </p:nvSpPr>
        <p:spPr bwMode="auto">
          <a:xfrm>
            <a:off x="3276600" y="2033112"/>
            <a:ext cx="235481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b) + c = a + (b + c)</a:t>
            </a:r>
            <a:endParaRPr kumimoji="0" lang="en-US" sz="1800" b="0" i="0" u="none" strike="noStrike" cap="none" normalizeH="0" baseline="0" dirty="0">
              <a:ln>
                <a:noFill/>
              </a:ln>
              <a:solidFill>
                <a:schemeClr val="tx1"/>
              </a:solidFill>
              <a:effectLst/>
              <a:latin typeface="Arial" pitchFamily="34" charset="0"/>
            </a:endParaRPr>
          </a:p>
        </p:txBody>
      </p:sp>
      <p:sp>
        <p:nvSpPr>
          <p:cNvPr id="9374" name="Rectangle 158"/>
          <p:cNvSpPr>
            <a:spLocks noChangeArrowheads="1"/>
          </p:cNvSpPr>
          <p:nvPr/>
        </p:nvSpPr>
        <p:spPr bwMode="auto">
          <a:xfrm>
            <a:off x="6040438" y="2054305"/>
            <a:ext cx="1309654"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800" b="0" i="0" u="none" strike="noStrike" cap="none" normalizeH="0" baseline="0" dirty="0">
                <a:ln>
                  <a:noFill/>
                </a:ln>
                <a:solidFill>
                  <a:srgbClr val="000000"/>
                </a:solidFill>
                <a:effectLst/>
                <a:latin typeface="Georgia" pitchFamily="18" charset="0"/>
              </a:rPr>
              <a:t>(</a:t>
            </a:r>
            <a:r>
              <a:rPr lang="en-US" dirty="0" err="1">
                <a:solidFill>
                  <a:srgbClr val="000000"/>
                </a:solidFill>
                <a:latin typeface="Georgia" pitchFamily="18" charset="0"/>
              </a:rPr>
              <a:t>ab</a:t>
            </a:r>
            <a:r>
              <a:rPr lang="en-US" dirty="0">
                <a:solidFill>
                  <a:srgbClr val="000000"/>
                </a:solidFill>
                <a:latin typeface="Georgia" pitchFamily="18" charset="0"/>
              </a:rPr>
              <a:t>)c = a(</a:t>
            </a:r>
            <a:r>
              <a:rPr lang="en-US" dirty="0" err="1">
                <a:solidFill>
                  <a:srgbClr val="000000"/>
                </a:solidFill>
                <a:latin typeface="Georgia" pitchFamily="18" charset="0"/>
              </a:rPr>
              <a:t>bc</a:t>
            </a:r>
            <a:r>
              <a:rPr lang="en-US" dirty="0">
                <a:solidFill>
                  <a:srgbClr val="000000"/>
                </a:solidFill>
                <a:latin typeface="Georgia" pitchFamily="18" charset="0"/>
              </a:rPr>
              <a:t>)</a:t>
            </a:r>
            <a:endParaRPr lang="en-US" dirty="0">
              <a:latin typeface="Arial" pitchFamily="34" charset="0"/>
            </a:endParaRPr>
          </a:p>
        </p:txBody>
      </p:sp>
      <p:sp>
        <p:nvSpPr>
          <p:cNvPr id="9379" name="Rectangle 163"/>
          <p:cNvSpPr>
            <a:spLocks noChangeArrowheads="1"/>
          </p:cNvSpPr>
          <p:nvPr/>
        </p:nvSpPr>
        <p:spPr bwMode="auto">
          <a:xfrm>
            <a:off x="554039" y="2332911"/>
            <a:ext cx="81272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Identity</a:t>
            </a:r>
            <a:endParaRPr kumimoji="0" lang="en-US" sz="1800" b="0" i="0" u="none" strike="noStrike" cap="none" normalizeH="0" baseline="0" dirty="0">
              <a:ln>
                <a:noFill/>
              </a:ln>
              <a:solidFill>
                <a:schemeClr val="tx1"/>
              </a:solidFill>
              <a:effectLst/>
              <a:latin typeface="Arial" pitchFamily="34" charset="0"/>
            </a:endParaRPr>
          </a:p>
        </p:txBody>
      </p:sp>
      <p:sp>
        <p:nvSpPr>
          <p:cNvPr id="9380" name="Rectangle 164"/>
          <p:cNvSpPr>
            <a:spLocks noChangeArrowheads="1"/>
          </p:cNvSpPr>
          <p:nvPr/>
        </p:nvSpPr>
        <p:spPr bwMode="auto">
          <a:xfrm>
            <a:off x="3297238" y="2332911"/>
            <a:ext cx="897682"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+ 0 = a</a:t>
            </a:r>
            <a:endParaRPr kumimoji="0" lang="en-US" sz="1800" b="0" i="0" u="none" strike="noStrike" cap="none" normalizeH="0" baseline="0" dirty="0">
              <a:ln>
                <a:noFill/>
              </a:ln>
              <a:solidFill>
                <a:schemeClr val="tx1"/>
              </a:solidFill>
              <a:effectLst/>
              <a:latin typeface="Arial" pitchFamily="34" charset="0"/>
            </a:endParaRPr>
          </a:p>
        </p:txBody>
      </p:sp>
      <p:sp>
        <p:nvSpPr>
          <p:cNvPr id="9381" name="Rectangle 165"/>
          <p:cNvSpPr>
            <a:spLocks noChangeArrowheads="1"/>
          </p:cNvSpPr>
          <p:nvPr/>
        </p:nvSpPr>
        <p:spPr bwMode="auto">
          <a:xfrm>
            <a:off x="6040439" y="2332911"/>
            <a:ext cx="798295"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1 = a</a:t>
            </a:r>
            <a:endParaRPr kumimoji="0" lang="en-US" sz="1800" b="0" i="0" u="none" strike="noStrike" cap="none" normalizeH="0" baseline="0" dirty="0">
              <a:ln>
                <a:noFill/>
              </a:ln>
              <a:solidFill>
                <a:schemeClr val="tx1"/>
              </a:solidFill>
              <a:effectLst/>
              <a:latin typeface="Arial" pitchFamily="34" charset="0"/>
            </a:endParaRPr>
          </a:p>
        </p:txBody>
      </p:sp>
      <p:sp>
        <p:nvSpPr>
          <p:cNvPr id="9382" name="Rectangle 166"/>
          <p:cNvSpPr>
            <a:spLocks noChangeArrowheads="1"/>
          </p:cNvSpPr>
          <p:nvPr/>
        </p:nvSpPr>
        <p:spPr bwMode="auto">
          <a:xfrm>
            <a:off x="554039" y="2610327"/>
            <a:ext cx="759823"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Inverse</a:t>
            </a:r>
            <a:endParaRPr kumimoji="0" lang="en-US" sz="1800" b="0" i="0" u="none" strike="noStrike" cap="none" normalizeH="0" baseline="0" dirty="0">
              <a:ln>
                <a:noFill/>
              </a:ln>
              <a:solidFill>
                <a:schemeClr val="tx1"/>
              </a:solidFill>
              <a:effectLst/>
              <a:latin typeface="Arial" pitchFamily="34" charset="0"/>
            </a:endParaRPr>
          </a:p>
        </p:txBody>
      </p:sp>
      <p:sp>
        <p:nvSpPr>
          <p:cNvPr id="9383" name="Rectangle 167"/>
          <p:cNvSpPr>
            <a:spLocks noChangeArrowheads="1"/>
          </p:cNvSpPr>
          <p:nvPr/>
        </p:nvSpPr>
        <p:spPr bwMode="auto">
          <a:xfrm>
            <a:off x="3297238" y="2610327"/>
            <a:ext cx="1157368"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800" b="0" i="0" u="none" strike="noStrike" cap="none" normalizeH="0" baseline="0" dirty="0">
                <a:ln>
                  <a:noFill/>
                </a:ln>
                <a:solidFill>
                  <a:srgbClr val="000000"/>
                </a:solidFill>
                <a:effectLst/>
                <a:latin typeface="Georgia" pitchFamily="18" charset="0"/>
              </a:rPr>
              <a:t>a + </a:t>
            </a:r>
            <a:r>
              <a:rPr lang="en-US" dirty="0">
                <a:solidFill>
                  <a:srgbClr val="000000"/>
                </a:solidFill>
                <a:latin typeface="Georgia" pitchFamily="18" charset="0"/>
              </a:rPr>
              <a:t>(-a) = 0</a:t>
            </a:r>
            <a:endParaRPr lang="en-US" dirty="0">
              <a:latin typeface="Arial" pitchFamily="34" charset="0"/>
            </a:endParaRPr>
          </a:p>
        </p:txBody>
      </p:sp>
      <p:sp>
        <p:nvSpPr>
          <p:cNvPr id="9387" name="Rectangle 171"/>
          <p:cNvSpPr>
            <a:spLocks noChangeArrowheads="1"/>
          </p:cNvSpPr>
          <p:nvPr/>
        </p:nvSpPr>
        <p:spPr bwMode="auto">
          <a:xfrm>
            <a:off x="6040438" y="2610327"/>
            <a:ext cx="1006686"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a • 1/a = 1</a:t>
            </a:r>
            <a:endParaRPr kumimoji="0" lang="en-US" sz="1800" b="0" i="0" u="none" strike="noStrike" cap="none" normalizeH="0" baseline="0" dirty="0">
              <a:ln>
                <a:noFill/>
              </a:ln>
              <a:solidFill>
                <a:schemeClr val="tx1"/>
              </a:solidFill>
              <a:effectLst/>
              <a:latin typeface="Arial" pitchFamily="34" charset="0"/>
            </a:endParaRPr>
          </a:p>
        </p:txBody>
      </p:sp>
      <p:sp>
        <p:nvSpPr>
          <p:cNvPr id="9388" name="Rectangle 172"/>
          <p:cNvSpPr>
            <a:spLocks noChangeArrowheads="1"/>
          </p:cNvSpPr>
          <p:nvPr/>
        </p:nvSpPr>
        <p:spPr bwMode="auto">
          <a:xfrm>
            <a:off x="554038" y="2888933"/>
            <a:ext cx="1219886"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Distributive</a:t>
            </a:r>
            <a:endParaRPr kumimoji="0" lang="en-US" sz="1800" b="0" i="0" u="none" strike="noStrike" cap="none" normalizeH="0" baseline="0" dirty="0">
              <a:ln>
                <a:noFill/>
              </a:ln>
              <a:solidFill>
                <a:schemeClr val="tx1"/>
              </a:solidFill>
              <a:effectLst/>
              <a:latin typeface="Arial" pitchFamily="34" charset="0"/>
            </a:endParaRPr>
          </a:p>
        </p:txBody>
      </p:sp>
      <p:sp>
        <p:nvSpPr>
          <p:cNvPr id="9390" name="Rectangle 174"/>
          <p:cNvSpPr>
            <a:spLocks noChangeArrowheads="1"/>
          </p:cNvSpPr>
          <p:nvPr/>
        </p:nvSpPr>
        <p:spPr bwMode="auto">
          <a:xfrm>
            <a:off x="5029202" y="2888933"/>
            <a:ext cx="2115149" cy="2769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fontAlgn="base">
              <a:spcBef>
                <a:spcPct val="0"/>
              </a:spcBef>
              <a:spcAft>
                <a:spcPct val="0"/>
              </a:spcAft>
            </a:pPr>
            <a:r>
              <a:rPr lang="en-US" dirty="0">
                <a:solidFill>
                  <a:srgbClr val="000000"/>
                </a:solidFill>
                <a:latin typeface="Georgia" pitchFamily="18" charset="0"/>
              </a:rPr>
              <a:t>a(b + c) = </a:t>
            </a:r>
            <a:r>
              <a:rPr kumimoji="0" lang="en-US" sz="1800" b="0" i="0" u="none" strike="noStrike" cap="none" normalizeH="0" baseline="0" dirty="0" err="1">
                <a:ln>
                  <a:noFill/>
                </a:ln>
                <a:solidFill>
                  <a:srgbClr val="000000"/>
                </a:solidFill>
                <a:effectLst/>
                <a:latin typeface="Georgia" pitchFamily="18" charset="0"/>
              </a:rPr>
              <a:t>ab</a:t>
            </a:r>
            <a:r>
              <a:rPr kumimoji="0" lang="en-US" sz="1800" b="0" i="0" u="none" strike="noStrike" cap="none" normalizeH="0" baseline="0" dirty="0">
                <a:ln>
                  <a:noFill/>
                </a:ln>
                <a:solidFill>
                  <a:srgbClr val="000000"/>
                </a:solidFill>
                <a:effectLst/>
                <a:latin typeface="Georgia" pitchFamily="18" charset="0"/>
              </a:rPr>
              <a:t> </a:t>
            </a:r>
            <a:r>
              <a:rPr lang="en-US" dirty="0">
                <a:solidFill>
                  <a:srgbClr val="000000"/>
                </a:solidFill>
                <a:latin typeface="Georgia" pitchFamily="18" charset="0"/>
              </a:rPr>
              <a:t>+ ac</a:t>
            </a:r>
            <a:endParaRPr lang="en-US" dirty="0">
              <a:latin typeface="Arial" pitchFamily="34" charset="0"/>
            </a:endParaRPr>
          </a:p>
        </p:txBody>
      </p:sp>
      <p:sp>
        <p:nvSpPr>
          <p:cNvPr id="9392" name="Rectangle 176"/>
          <p:cNvSpPr>
            <a:spLocks noChangeArrowheads="1"/>
          </p:cNvSpPr>
          <p:nvPr/>
        </p:nvSpPr>
        <p:spPr bwMode="auto">
          <a:xfrm>
            <a:off x="554038" y="3153252"/>
            <a:ext cx="2550378"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Definition of Subtraction</a:t>
            </a:r>
            <a:endParaRPr kumimoji="0" lang="en-US" sz="1800" b="0" i="0" u="none" strike="noStrike" cap="none" normalizeH="0" baseline="0" dirty="0">
              <a:ln>
                <a:noFill/>
              </a:ln>
              <a:solidFill>
                <a:schemeClr val="tx1"/>
              </a:solidFill>
              <a:effectLst/>
              <a:latin typeface="Arial" pitchFamily="34" charset="0"/>
            </a:endParaRPr>
          </a:p>
        </p:txBody>
      </p:sp>
      <p:sp>
        <p:nvSpPr>
          <p:cNvPr id="9393" name="Rectangle 177"/>
          <p:cNvSpPr>
            <a:spLocks noChangeArrowheads="1"/>
          </p:cNvSpPr>
          <p:nvPr/>
        </p:nvSpPr>
        <p:spPr bwMode="auto">
          <a:xfrm>
            <a:off x="5192713" y="3167540"/>
            <a:ext cx="56106"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 </a:t>
            </a:r>
            <a:endParaRPr kumimoji="0" lang="en-US" sz="1800" b="0" i="0" u="none" strike="noStrike" cap="none" normalizeH="0" baseline="0" dirty="0">
              <a:ln>
                <a:noFill/>
              </a:ln>
              <a:solidFill>
                <a:schemeClr val="tx1"/>
              </a:solidFill>
              <a:effectLst/>
              <a:latin typeface="Arial" pitchFamily="34" charset="0"/>
            </a:endParaRPr>
          </a:p>
        </p:txBody>
      </p:sp>
      <p:sp>
        <p:nvSpPr>
          <p:cNvPr id="9395" name="Rectangle 179"/>
          <p:cNvSpPr>
            <a:spLocks noChangeArrowheads="1"/>
          </p:cNvSpPr>
          <p:nvPr/>
        </p:nvSpPr>
        <p:spPr bwMode="auto">
          <a:xfrm>
            <a:off x="5029201" y="3167540"/>
            <a:ext cx="1806263" cy="2769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fontAlgn="base">
              <a:spcBef>
                <a:spcPct val="0"/>
              </a:spcBef>
              <a:spcAft>
                <a:spcPct val="0"/>
              </a:spcAft>
            </a:pPr>
            <a:r>
              <a:rPr lang="en-US" dirty="0">
                <a:solidFill>
                  <a:srgbClr val="000000"/>
                </a:solidFill>
                <a:latin typeface="Georgia" pitchFamily="18" charset="0"/>
              </a:rPr>
              <a:t>a –</a:t>
            </a:r>
            <a:r>
              <a:rPr lang="en-US" dirty="0">
                <a:latin typeface="Arial" pitchFamily="34" charset="0"/>
              </a:rPr>
              <a:t> </a:t>
            </a:r>
            <a:r>
              <a:rPr kumimoji="0" lang="en-US" sz="1800" b="0" i="0" u="none" strike="noStrike" cap="none" normalizeH="0" baseline="0" dirty="0">
                <a:ln>
                  <a:noFill/>
                </a:ln>
                <a:solidFill>
                  <a:srgbClr val="000000"/>
                </a:solidFill>
                <a:effectLst/>
                <a:latin typeface="Georgia" pitchFamily="18" charset="0"/>
              </a:rPr>
              <a:t>b = a + (</a:t>
            </a:r>
            <a:r>
              <a:rPr lang="en-US" dirty="0">
                <a:solidFill>
                  <a:srgbClr val="000000"/>
                </a:solidFill>
                <a:latin typeface="Georgia" pitchFamily="18" charset="0"/>
              </a:rPr>
              <a:t>-b)</a:t>
            </a:r>
            <a:endParaRPr lang="en-US" dirty="0">
              <a:latin typeface="Arial" pitchFamily="34" charset="0"/>
            </a:endParaRPr>
          </a:p>
        </p:txBody>
      </p:sp>
      <p:sp>
        <p:nvSpPr>
          <p:cNvPr id="9398" name="Rectangle 182"/>
          <p:cNvSpPr>
            <a:spLocks noChangeArrowheads="1"/>
          </p:cNvSpPr>
          <p:nvPr/>
        </p:nvSpPr>
        <p:spPr bwMode="auto">
          <a:xfrm>
            <a:off x="554038" y="3444956"/>
            <a:ext cx="2204130"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Georgia" pitchFamily="18" charset="0"/>
              </a:rPr>
              <a:t>Definition of Division</a:t>
            </a:r>
            <a:endParaRPr kumimoji="0" lang="en-US" sz="1800" b="0" i="0" u="none" strike="noStrike" cap="none" normalizeH="0" baseline="0" dirty="0">
              <a:ln>
                <a:noFill/>
              </a:ln>
              <a:solidFill>
                <a:schemeClr val="tx1"/>
              </a:solidFill>
              <a:effectLst/>
              <a:latin typeface="Arial" pitchFamily="34" charset="0"/>
            </a:endParaRPr>
          </a:p>
        </p:txBody>
      </p:sp>
      <p:sp>
        <p:nvSpPr>
          <p:cNvPr id="9401" name="Rectangle 185"/>
          <p:cNvSpPr>
            <a:spLocks noChangeArrowheads="1"/>
          </p:cNvSpPr>
          <p:nvPr/>
        </p:nvSpPr>
        <p:spPr bwMode="auto">
          <a:xfrm>
            <a:off x="5029202" y="3444956"/>
            <a:ext cx="1436291" cy="2769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lang="en-US" dirty="0">
                <a:solidFill>
                  <a:srgbClr val="000000"/>
                </a:solidFill>
                <a:latin typeface="Georgia" pitchFamily="18" charset="0"/>
              </a:rPr>
              <a:t>a ÷</a:t>
            </a:r>
            <a:r>
              <a:rPr lang="en-US" dirty="0">
                <a:latin typeface="Arial" pitchFamily="34" charset="0"/>
              </a:rPr>
              <a:t> </a:t>
            </a:r>
            <a:r>
              <a:rPr kumimoji="0" lang="en-US" sz="1800" b="0" i="0" u="none" strike="noStrike" cap="none" normalizeH="0" baseline="0" dirty="0">
                <a:ln>
                  <a:noFill/>
                </a:ln>
                <a:solidFill>
                  <a:srgbClr val="000000"/>
                </a:solidFill>
                <a:effectLst/>
                <a:latin typeface="Georgia" pitchFamily="18" charset="0"/>
              </a:rPr>
              <a:t>b = a • 1/b</a:t>
            </a:r>
            <a:endParaRPr kumimoji="0" lang="en-US" sz="1800" b="0" i="0" u="none" strike="noStrike" cap="none" normalizeH="0" baseline="0" dirty="0">
              <a:ln>
                <a:noFill/>
              </a:ln>
              <a:solidFill>
                <a:schemeClr val="tx1"/>
              </a:solidFill>
              <a:effectLst/>
              <a:latin typeface="Arial" pitchFamily="34" charset="0"/>
            </a:endParaRPr>
          </a:p>
        </p:txBody>
      </p:sp>
      <p:sp>
        <p:nvSpPr>
          <p:cNvPr id="2" name="Title 1"/>
          <p:cNvSpPr>
            <a:spLocks noGrp="1"/>
          </p:cNvSpPr>
          <p:nvPr>
            <p:ph type="title"/>
          </p:nvPr>
        </p:nvSpPr>
        <p:spPr>
          <a:xfrm>
            <a:off x="457200" y="267414"/>
            <a:ext cx="8229600" cy="800100"/>
          </a:xfrm>
        </p:spPr>
        <p:txBody>
          <a:bodyPr>
            <a:normAutofit fontScale="90000"/>
          </a:bodyPr>
          <a:lstStyle/>
          <a:p>
            <a:r>
              <a:rPr lang="en-US" dirty="0"/>
              <a:t>1.1 Apply Properties of Real Numbers</a:t>
            </a:r>
          </a:p>
        </p:txBody>
      </p:sp>
      <p:sp>
        <p:nvSpPr>
          <p:cNvPr id="5" name="TextBox 4"/>
          <p:cNvSpPr txBox="1"/>
          <p:nvPr/>
        </p:nvSpPr>
        <p:spPr>
          <a:xfrm>
            <a:off x="457200" y="3714750"/>
            <a:ext cx="8229600" cy="1323439"/>
          </a:xfrm>
          <a:prstGeom prst="rect">
            <a:avLst/>
          </a:prstGeom>
          <a:noFill/>
        </p:spPr>
        <p:txBody>
          <a:bodyPr wrap="square" rtlCol="0">
            <a:spAutoFit/>
          </a:bodyPr>
          <a:lstStyle/>
          <a:p>
            <a:r>
              <a:rPr lang="en-US" sz="2000" dirty="0"/>
              <a:t>Identify the illustrated property</a:t>
            </a:r>
          </a:p>
          <a:p>
            <a:pPr marL="457200" indent="-457200">
              <a:buFont typeface="+mj-lt"/>
              <a:buAutoNum type="arabicPeriod"/>
            </a:pPr>
            <a:r>
              <a:rPr lang="en-US" sz="2000" dirty="0"/>
              <a:t>(2 • 3) • 9 = 2 • (3 • 9)</a:t>
            </a:r>
          </a:p>
          <a:p>
            <a:pPr marL="457200" indent="-457200">
              <a:buFont typeface="+mj-lt"/>
              <a:buAutoNum type="arabicPeriod"/>
            </a:pPr>
            <a:r>
              <a:rPr lang="en-US" sz="2000" dirty="0"/>
              <a:t>15 + 0 = 15</a:t>
            </a:r>
          </a:p>
          <a:p>
            <a:pPr marL="457200" indent="-457200">
              <a:buFont typeface="+mj-lt"/>
              <a:buAutoNum type="arabicPeriod"/>
            </a:pPr>
            <a:r>
              <a:rPr lang="en-US" sz="2000" dirty="0"/>
              <a:t>4(5 + 25) = 4(5) + 4(25)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3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3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3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3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3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3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36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363"/>
                                        </p:tgtEl>
                                        <p:attrNameLst>
                                          <p:attrName>style.visibility</p:attrName>
                                        </p:attrNameLst>
                                      </p:cBhvr>
                                      <p:to>
                                        <p:strVal val="visible"/>
                                      </p:to>
                                    </p:set>
                                    <p:animEffect transition="in" filter="fade">
                                      <p:cBhvr>
                                        <p:cTn id="41" dur="2000"/>
                                        <p:tgtEl>
                                          <p:spTgt spid="9363"/>
                                        </p:tgtEl>
                                      </p:cBhvr>
                                    </p:animEffect>
                                  </p:childTnLst>
                                </p:cTn>
                              </p:par>
                            </p:childTnLst>
                          </p:cTn>
                        </p:par>
                        <p:par>
                          <p:cTn id="42" fill="hold">
                            <p:stCondLst>
                              <p:cond delay="2000"/>
                            </p:stCondLst>
                            <p:childTnLst>
                              <p:par>
                                <p:cTn id="43" presetID="10" presetClass="entr" presetSubtype="0" fill="hold" grpId="0" nodeType="afterEffect">
                                  <p:stCondLst>
                                    <p:cond delay="0"/>
                                  </p:stCondLst>
                                  <p:childTnLst>
                                    <p:set>
                                      <p:cBhvr>
                                        <p:cTn id="44" dur="1" fill="hold">
                                          <p:stCondLst>
                                            <p:cond delay="0"/>
                                          </p:stCondLst>
                                        </p:cTn>
                                        <p:tgtEl>
                                          <p:spTgt spid="9364"/>
                                        </p:tgtEl>
                                        <p:attrNameLst>
                                          <p:attrName>style.visibility</p:attrName>
                                        </p:attrNameLst>
                                      </p:cBhvr>
                                      <p:to>
                                        <p:strVal val="visible"/>
                                      </p:to>
                                    </p:set>
                                    <p:animEffect transition="in" filter="fade">
                                      <p:cBhvr>
                                        <p:cTn id="45" dur="2000"/>
                                        <p:tgtEl>
                                          <p:spTgt spid="9364"/>
                                        </p:tgtEl>
                                      </p:cBhvr>
                                    </p:animEffect>
                                  </p:childTnLst>
                                </p:cTn>
                              </p:par>
                            </p:childTnLst>
                          </p:cTn>
                        </p:par>
                        <p:par>
                          <p:cTn id="46" fill="hold">
                            <p:stCondLst>
                              <p:cond delay="4000"/>
                            </p:stCondLst>
                            <p:childTnLst>
                              <p:par>
                                <p:cTn id="47" presetID="10" presetClass="entr" presetSubtype="0" fill="hold" grpId="0" nodeType="afterEffect">
                                  <p:stCondLst>
                                    <p:cond delay="0"/>
                                  </p:stCondLst>
                                  <p:childTnLst>
                                    <p:set>
                                      <p:cBhvr>
                                        <p:cTn id="48" dur="1" fill="hold">
                                          <p:stCondLst>
                                            <p:cond delay="0"/>
                                          </p:stCondLst>
                                        </p:cTn>
                                        <p:tgtEl>
                                          <p:spTgt spid="9365"/>
                                        </p:tgtEl>
                                        <p:attrNameLst>
                                          <p:attrName>style.visibility</p:attrName>
                                        </p:attrNameLst>
                                      </p:cBhvr>
                                      <p:to>
                                        <p:strVal val="visible"/>
                                      </p:to>
                                    </p:set>
                                    <p:animEffect transition="in" filter="fade">
                                      <p:cBhvr>
                                        <p:cTn id="49" dur="2000"/>
                                        <p:tgtEl>
                                          <p:spTgt spid="936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9367"/>
                                        </p:tgtEl>
                                        <p:attrNameLst>
                                          <p:attrName>style.visibility</p:attrName>
                                        </p:attrNameLst>
                                      </p:cBhvr>
                                      <p:to>
                                        <p:strVal val="visible"/>
                                      </p:to>
                                    </p:set>
                                    <p:animEffect transition="in" filter="fade">
                                      <p:cBhvr>
                                        <p:cTn id="54" dur="2000"/>
                                        <p:tgtEl>
                                          <p:spTgt spid="9367"/>
                                        </p:tgtEl>
                                      </p:cBhvr>
                                    </p:animEffect>
                                  </p:childTnLst>
                                </p:cTn>
                              </p:par>
                            </p:childTnLst>
                          </p:cTn>
                        </p:par>
                        <p:par>
                          <p:cTn id="55" fill="hold">
                            <p:stCondLst>
                              <p:cond delay="2000"/>
                            </p:stCondLst>
                            <p:childTnLst>
                              <p:par>
                                <p:cTn id="56" presetID="10" presetClass="entr" presetSubtype="0" fill="hold" grpId="0" nodeType="afterEffect">
                                  <p:stCondLst>
                                    <p:cond delay="0"/>
                                  </p:stCondLst>
                                  <p:childTnLst>
                                    <p:set>
                                      <p:cBhvr>
                                        <p:cTn id="57" dur="1" fill="hold">
                                          <p:stCondLst>
                                            <p:cond delay="0"/>
                                          </p:stCondLst>
                                        </p:cTn>
                                        <p:tgtEl>
                                          <p:spTgt spid="9368"/>
                                        </p:tgtEl>
                                        <p:attrNameLst>
                                          <p:attrName>style.visibility</p:attrName>
                                        </p:attrNameLst>
                                      </p:cBhvr>
                                      <p:to>
                                        <p:strVal val="visible"/>
                                      </p:to>
                                    </p:set>
                                    <p:animEffect transition="in" filter="fade">
                                      <p:cBhvr>
                                        <p:cTn id="58" dur="2000"/>
                                        <p:tgtEl>
                                          <p:spTgt spid="9368"/>
                                        </p:tgtEl>
                                      </p:cBhvr>
                                    </p:animEffect>
                                  </p:childTnLst>
                                </p:cTn>
                              </p:par>
                            </p:childTnLst>
                          </p:cTn>
                        </p:par>
                        <p:par>
                          <p:cTn id="59" fill="hold">
                            <p:stCondLst>
                              <p:cond delay="4000"/>
                            </p:stCondLst>
                            <p:childTnLst>
                              <p:par>
                                <p:cTn id="60" presetID="10" presetClass="entr" presetSubtype="0" fill="hold" grpId="0" nodeType="afterEffect">
                                  <p:stCondLst>
                                    <p:cond delay="0"/>
                                  </p:stCondLst>
                                  <p:childTnLst>
                                    <p:set>
                                      <p:cBhvr>
                                        <p:cTn id="61" dur="1" fill="hold">
                                          <p:stCondLst>
                                            <p:cond delay="0"/>
                                          </p:stCondLst>
                                        </p:cTn>
                                        <p:tgtEl>
                                          <p:spTgt spid="9369"/>
                                        </p:tgtEl>
                                        <p:attrNameLst>
                                          <p:attrName>style.visibility</p:attrName>
                                        </p:attrNameLst>
                                      </p:cBhvr>
                                      <p:to>
                                        <p:strVal val="visible"/>
                                      </p:to>
                                    </p:set>
                                    <p:animEffect transition="in" filter="fade">
                                      <p:cBhvr>
                                        <p:cTn id="62" dur="2000"/>
                                        <p:tgtEl>
                                          <p:spTgt spid="936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372"/>
                                        </p:tgtEl>
                                        <p:attrNameLst>
                                          <p:attrName>style.visibility</p:attrName>
                                        </p:attrNameLst>
                                      </p:cBhvr>
                                      <p:to>
                                        <p:strVal val="visible"/>
                                      </p:to>
                                    </p:set>
                                    <p:animEffect transition="in" filter="fade">
                                      <p:cBhvr>
                                        <p:cTn id="67" dur="2000"/>
                                        <p:tgtEl>
                                          <p:spTgt spid="9372"/>
                                        </p:tgtEl>
                                      </p:cBhvr>
                                    </p:animEffect>
                                  </p:childTnLst>
                                </p:cTn>
                              </p:par>
                            </p:childTnLst>
                          </p:cTn>
                        </p:par>
                        <p:par>
                          <p:cTn id="68" fill="hold">
                            <p:stCondLst>
                              <p:cond delay="2000"/>
                            </p:stCondLst>
                            <p:childTnLst>
                              <p:par>
                                <p:cTn id="69" presetID="10" presetClass="entr" presetSubtype="0" fill="hold" grpId="0" nodeType="afterEffect">
                                  <p:stCondLst>
                                    <p:cond delay="0"/>
                                  </p:stCondLst>
                                  <p:childTnLst>
                                    <p:set>
                                      <p:cBhvr>
                                        <p:cTn id="70" dur="1" fill="hold">
                                          <p:stCondLst>
                                            <p:cond delay="0"/>
                                          </p:stCondLst>
                                        </p:cTn>
                                        <p:tgtEl>
                                          <p:spTgt spid="9373"/>
                                        </p:tgtEl>
                                        <p:attrNameLst>
                                          <p:attrName>style.visibility</p:attrName>
                                        </p:attrNameLst>
                                      </p:cBhvr>
                                      <p:to>
                                        <p:strVal val="visible"/>
                                      </p:to>
                                    </p:set>
                                    <p:animEffect transition="in" filter="fade">
                                      <p:cBhvr>
                                        <p:cTn id="71" dur="2000"/>
                                        <p:tgtEl>
                                          <p:spTgt spid="9373"/>
                                        </p:tgtEl>
                                      </p:cBhvr>
                                    </p:animEffect>
                                  </p:childTnLst>
                                </p:cTn>
                              </p:par>
                            </p:childTnLst>
                          </p:cTn>
                        </p:par>
                        <p:par>
                          <p:cTn id="72" fill="hold">
                            <p:stCondLst>
                              <p:cond delay="4000"/>
                            </p:stCondLst>
                            <p:childTnLst>
                              <p:par>
                                <p:cTn id="73" presetID="10" presetClass="entr" presetSubtype="0" fill="hold" grpId="0" nodeType="afterEffect">
                                  <p:stCondLst>
                                    <p:cond delay="0"/>
                                  </p:stCondLst>
                                  <p:childTnLst>
                                    <p:set>
                                      <p:cBhvr>
                                        <p:cTn id="74" dur="1" fill="hold">
                                          <p:stCondLst>
                                            <p:cond delay="0"/>
                                          </p:stCondLst>
                                        </p:cTn>
                                        <p:tgtEl>
                                          <p:spTgt spid="9374"/>
                                        </p:tgtEl>
                                        <p:attrNameLst>
                                          <p:attrName>style.visibility</p:attrName>
                                        </p:attrNameLst>
                                      </p:cBhvr>
                                      <p:to>
                                        <p:strVal val="visible"/>
                                      </p:to>
                                    </p:set>
                                    <p:animEffect transition="in" filter="fade">
                                      <p:cBhvr>
                                        <p:cTn id="75" dur="2000"/>
                                        <p:tgtEl>
                                          <p:spTgt spid="9374"/>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9379"/>
                                        </p:tgtEl>
                                        <p:attrNameLst>
                                          <p:attrName>style.visibility</p:attrName>
                                        </p:attrNameLst>
                                      </p:cBhvr>
                                      <p:to>
                                        <p:strVal val="visible"/>
                                      </p:to>
                                    </p:set>
                                    <p:animEffect transition="in" filter="fade">
                                      <p:cBhvr>
                                        <p:cTn id="80" dur="2000"/>
                                        <p:tgtEl>
                                          <p:spTgt spid="9379"/>
                                        </p:tgtEl>
                                      </p:cBhvr>
                                    </p:animEffect>
                                  </p:childTnLst>
                                </p:cTn>
                              </p:par>
                            </p:childTnLst>
                          </p:cTn>
                        </p:par>
                        <p:par>
                          <p:cTn id="81" fill="hold">
                            <p:stCondLst>
                              <p:cond delay="2000"/>
                            </p:stCondLst>
                            <p:childTnLst>
                              <p:par>
                                <p:cTn id="82" presetID="10" presetClass="entr" presetSubtype="0" fill="hold" grpId="0" nodeType="afterEffect">
                                  <p:stCondLst>
                                    <p:cond delay="0"/>
                                  </p:stCondLst>
                                  <p:childTnLst>
                                    <p:set>
                                      <p:cBhvr>
                                        <p:cTn id="83" dur="1" fill="hold">
                                          <p:stCondLst>
                                            <p:cond delay="0"/>
                                          </p:stCondLst>
                                        </p:cTn>
                                        <p:tgtEl>
                                          <p:spTgt spid="9380"/>
                                        </p:tgtEl>
                                        <p:attrNameLst>
                                          <p:attrName>style.visibility</p:attrName>
                                        </p:attrNameLst>
                                      </p:cBhvr>
                                      <p:to>
                                        <p:strVal val="visible"/>
                                      </p:to>
                                    </p:set>
                                    <p:animEffect transition="in" filter="fade">
                                      <p:cBhvr>
                                        <p:cTn id="84" dur="2000"/>
                                        <p:tgtEl>
                                          <p:spTgt spid="9380"/>
                                        </p:tgtEl>
                                      </p:cBhvr>
                                    </p:animEffect>
                                  </p:childTnLst>
                                </p:cTn>
                              </p:par>
                            </p:childTnLst>
                          </p:cTn>
                        </p:par>
                        <p:par>
                          <p:cTn id="85" fill="hold">
                            <p:stCondLst>
                              <p:cond delay="4000"/>
                            </p:stCondLst>
                            <p:childTnLst>
                              <p:par>
                                <p:cTn id="86" presetID="10" presetClass="entr" presetSubtype="0" fill="hold" grpId="0" nodeType="afterEffect">
                                  <p:stCondLst>
                                    <p:cond delay="0"/>
                                  </p:stCondLst>
                                  <p:childTnLst>
                                    <p:set>
                                      <p:cBhvr>
                                        <p:cTn id="87" dur="1" fill="hold">
                                          <p:stCondLst>
                                            <p:cond delay="0"/>
                                          </p:stCondLst>
                                        </p:cTn>
                                        <p:tgtEl>
                                          <p:spTgt spid="9381"/>
                                        </p:tgtEl>
                                        <p:attrNameLst>
                                          <p:attrName>style.visibility</p:attrName>
                                        </p:attrNameLst>
                                      </p:cBhvr>
                                      <p:to>
                                        <p:strVal val="visible"/>
                                      </p:to>
                                    </p:set>
                                    <p:animEffect transition="in" filter="fade">
                                      <p:cBhvr>
                                        <p:cTn id="88" dur="2000"/>
                                        <p:tgtEl>
                                          <p:spTgt spid="9381"/>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9382"/>
                                        </p:tgtEl>
                                        <p:attrNameLst>
                                          <p:attrName>style.visibility</p:attrName>
                                        </p:attrNameLst>
                                      </p:cBhvr>
                                      <p:to>
                                        <p:strVal val="visible"/>
                                      </p:to>
                                    </p:set>
                                    <p:animEffect transition="in" filter="fade">
                                      <p:cBhvr>
                                        <p:cTn id="93" dur="2000"/>
                                        <p:tgtEl>
                                          <p:spTgt spid="9382"/>
                                        </p:tgtEl>
                                      </p:cBhvr>
                                    </p:animEffect>
                                  </p:childTnLst>
                                </p:cTn>
                              </p:par>
                            </p:childTnLst>
                          </p:cTn>
                        </p:par>
                        <p:par>
                          <p:cTn id="94" fill="hold">
                            <p:stCondLst>
                              <p:cond delay="2000"/>
                            </p:stCondLst>
                            <p:childTnLst>
                              <p:par>
                                <p:cTn id="95" presetID="10" presetClass="entr" presetSubtype="0" fill="hold" grpId="0" nodeType="afterEffect">
                                  <p:stCondLst>
                                    <p:cond delay="0"/>
                                  </p:stCondLst>
                                  <p:childTnLst>
                                    <p:set>
                                      <p:cBhvr>
                                        <p:cTn id="96" dur="1" fill="hold">
                                          <p:stCondLst>
                                            <p:cond delay="0"/>
                                          </p:stCondLst>
                                        </p:cTn>
                                        <p:tgtEl>
                                          <p:spTgt spid="9383"/>
                                        </p:tgtEl>
                                        <p:attrNameLst>
                                          <p:attrName>style.visibility</p:attrName>
                                        </p:attrNameLst>
                                      </p:cBhvr>
                                      <p:to>
                                        <p:strVal val="visible"/>
                                      </p:to>
                                    </p:set>
                                    <p:animEffect transition="in" filter="fade">
                                      <p:cBhvr>
                                        <p:cTn id="97" dur="2000"/>
                                        <p:tgtEl>
                                          <p:spTgt spid="9383"/>
                                        </p:tgtEl>
                                      </p:cBhvr>
                                    </p:animEffect>
                                  </p:childTnLst>
                                </p:cTn>
                              </p:par>
                            </p:childTnLst>
                          </p:cTn>
                        </p:par>
                        <p:par>
                          <p:cTn id="98" fill="hold">
                            <p:stCondLst>
                              <p:cond delay="4000"/>
                            </p:stCondLst>
                            <p:childTnLst>
                              <p:par>
                                <p:cTn id="99" presetID="10" presetClass="entr" presetSubtype="0" fill="hold" grpId="0" nodeType="afterEffect">
                                  <p:stCondLst>
                                    <p:cond delay="0"/>
                                  </p:stCondLst>
                                  <p:childTnLst>
                                    <p:set>
                                      <p:cBhvr>
                                        <p:cTn id="100" dur="1" fill="hold">
                                          <p:stCondLst>
                                            <p:cond delay="0"/>
                                          </p:stCondLst>
                                        </p:cTn>
                                        <p:tgtEl>
                                          <p:spTgt spid="9387"/>
                                        </p:tgtEl>
                                        <p:attrNameLst>
                                          <p:attrName>style.visibility</p:attrName>
                                        </p:attrNameLst>
                                      </p:cBhvr>
                                      <p:to>
                                        <p:strVal val="visible"/>
                                      </p:to>
                                    </p:set>
                                    <p:animEffect transition="in" filter="fade">
                                      <p:cBhvr>
                                        <p:cTn id="101" dur="2000"/>
                                        <p:tgtEl>
                                          <p:spTgt spid="9387"/>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9388"/>
                                        </p:tgtEl>
                                        <p:attrNameLst>
                                          <p:attrName>style.visibility</p:attrName>
                                        </p:attrNameLst>
                                      </p:cBhvr>
                                      <p:to>
                                        <p:strVal val="visible"/>
                                      </p:to>
                                    </p:set>
                                    <p:animEffect transition="in" filter="fade">
                                      <p:cBhvr>
                                        <p:cTn id="106" dur="2000"/>
                                        <p:tgtEl>
                                          <p:spTgt spid="9388"/>
                                        </p:tgtEl>
                                      </p:cBhvr>
                                    </p:animEffect>
                                  </p:childTnLst>
                                </p:cTn>
                              </p:par>
                            </p:childTnLst>
                          </p:cTn>
                        </p:par>
                        <p:par>
                          <p:cTn id="107" fill="hold">
                            <p:stCondLst>
                              <p:cond delay="2000"/>
                            </p:stCondLst>
                            <p:childTnLst>
                              <p:par>
                                <p:cTn id="108" presetID="10" presetClass="entr" presetSubtype="0" fill="hold" grpId="0" nodeType="afterEffect">
                                  <p:stCondLst>
                                    <p:cond delay="0"/>
                                  </p:stCondLst>
                                  <p:childTnLst>
                                    <p:set>
                                      <p:cBhvr>
                                        <p:cTn id="109" dur="1" fill="hold">
                                          <p:stCondLst>
                                            <p:cond delay="0"/>
                                          </p:stCondLst>
                                        </p:cTn>
                                        <p:tgtEl>
                                          <p:spTgt spid="9390"/>
                                        </p:tgtEl>
                                        <p:attrNameLst>
                                          <p:attrName>style.visibility</p:attrName>
                                        </p:attrNameLst>
                                      </p:cBhvr>
                                      <p:to>
                                        <p:strVal val="visible"/>
                                      </p:to>
                                    </p:set>
                                    <p:animEffect transition="in" filter="fade">
                                      <p:cBhvr>
                                        <p:cTn id="110" dur="2000"/>
                                        <p:tgtEl>
                                          <p:spTgt spid="9390"/>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9392"/>
                                        </p:tgtEl>
                                        <p:attrNameLst>
                                          <p:attrName>style.visibility</p:attrName>
                                        </p:attrNameLst>
                                      </p:cBhvr>
                                      <p:to>
                                        <p:strVal val="visible"/>
                                      </p:to>
                                    </p:set>
                                    <p:animEffect transition="in" filter="fade">
                                      <p:cBhvr>
                                        <p:cTn id="115" dur="2000"/>
                                        <p:tgtEl>
                                          <p:spTgt spid="9392"/>
                                        </p:tgtEl>
                                      </p:cBhvr>
                                    </p:animEffect>
                                  </p:childTnLst>
                                </p:cTn>
                              </p:par>
                            </p:childTnLst>
                          </p:cTn>
                        </p:par>
                        <p:par>
                          <p:cTn id="116" fill="hold">
                            <p:stCondLst>
                              <p:cond delay="2000"/>
                            </p:stCondLst>
                            <p:childTnLst>
                              <p:par>
                                <p:cTn id="117" presetID="10" presetClass="entr" presetSubtype="0" fill="hold" grpId="0" nodeType="afterEffect">
                                  <p:stCondLst>
                                    <p:cond delay="0"/>
                                  </p:stCondLst>
                                  <p:childTnLst>
                                    <p:set>
                                      <p:cBhvr>
                                        <p:cTn id="118" dur="1" fill="hold">
                                          <p:stCondLst>
                                            <p:cond delay="0"/>
                                          </p:stCondLst>
                                        </p:cTn>
                                        <p:tgtEl>
                                          <p:spTgt spid="9395"/>
                                        </p:tgtEl>
                                        <p:attrNameLst>
                                          <p:attrName>style.visibility</p:attrName>
                                        </p:attrNameLst>
                                      </p:cBhvr>
                                      <p:to>
                                        <p:strVal val="visible"/>
                                      </p:to>
                                    </p:set>
                                    <p:animEffect transition="in" filter="fade">
                                      <p:cBhvr>
                                        <p:cTn id="119" dur="2000"/>
                                        <p:tgtEl>
                                          <p:spTgt spid="9395"/>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9398"/>
                                        </p:tgtEl>
                                        <p:attrNameLst>
                                          <p:attrName>style.visibility</p:attrName>
                                        </p:attrNameLst>
                                      </p:cBhvr>
                                      <p:to>
                                        <p:strVal val="visible"/>
                                      </p:to>
                                    </p:set>
                                    <p:animEffect transition="in" filter="fade">
                                      <p:cBhvr>
                                        <p:cTn id="124" dur="2000"/>
                                        <p:tgtEl>
                                          <p:spTgt spid="9398"/>
                                        </p:tgtEl>
                                      </p:cBhvr>
                                    </p:animEffect>
                                  </p:childTnLst>
                                </p:cTn>
                              </p:par>
                            </p:childTnLst>
                          </p:cTn>
                        </p:par>
                        <p:par>
                          <p:cTn id="125" fill="hold">
                            <p:stCondLst>
                              <p:cond delay="2000"/>
                            </p:stCondLst>
                            <p:childTnLst>
                              <p:par>
                                <p:cTn id="126" presetID="10" presetClass="entr" presetSubtype="0" fill="hold" grpId="0" nodeType="afterEffect">
                                  <p:stCondLst>
                                    <p:cond delay="0"/>
                                  </p:stCondLst>
                                  <p:childTnLst>
                                    <p:set>
                                      <p:cBhvr>
                                        <p:cTn id="127" dur="1" fill="hold">
                                          <p:stCondLst>
                                            <p:cond delay="0"/>
                                          </p:stCondLst>
                                        </p:cTn>
                                        <p:tgtEl>
                                          <p:spTgt spid="9401"/>
                                        </p:tgtEl>
                                        <p:attrNameLst>
                                          <p:attrName>style.visibility</p:attrName>
                                        </p:attrNameLst>
                                      </p:cBhvr>
                                      <p:to>
                                        <p:strVal val="visible"/>
                                      </p:to>
                                    </p:set>
                                    <p:animEffect transition="in" filter="fade">
                                      <p:cBhvr>
                                        <p:cTn id="128" dur="2000"/>
                                        <p:tgtEl>
                                          <p:spTgt spid="9401"/>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5" grpId="0" animBg="1"/>
      <p:bldP spid="9318" grpId="0" animBg="1"/>
      <p:bldP spid="9321" grpId="0" animBg="1"/>
      <p:bldP spid="9324" grpId="0" animBg="1"/>
      <p:bldP spid="9327" grpId="0" animBg="1"/>
      <p:bldP spid="9330" grpId="0" animBg="1"/>
      <p:bldP spid="9333" grpId="0" animBg="1"/>
      <p:bldP spid="9336" grpId="0" animBg="1"/>
      <p:bldP spid="9339" grpId="0" animBg="1"/>
      <p:bldP spid="9342" grpId="0" animBg="1"/>
      <p:bldP spid="9345" grpId="0" animBg="1"/>
      <p:bldP spid="9360" grpId="0"/>
      <p:bldP spid="9361" grpId="0"/>
      <p:bldP spid="9362" grpId="0"/>
      <p:bldP spid="9363" grpId="0"/>
      <p:bldP spid="9364" grpId="0"/>
      <p:bldP spid="9365" grpId="0"/>
      <p:bldP spid="9367" grpId="0"/>
      <p:bldP spid="9368" grpId="0"/>
      <p:bldP spid="9369" grpId="0"/>
      <p:bldP spid="9372" grpId="0"/>
      <p:bldP spid="9373" grpId="0"/>
      <p:bldP spid="9374" grpId="0"/>
      <p:bldP spid="9379" grpId="0"/>
      <p:bldP spid="9380" grpId="0"/>
      <p:bldP spid="9381" grpId="0"/>
      <p:bldP spid="9382" grpId="0"/>
      <p:bldP spid="9383" grpId="0"/>
      <p:bldP spid="9387" grpId="0"/>
      <p:bldP spid="9388" grpId="0"/>
      <p:bldP spid="9390" grpId="0"/>
      <p:bldP spid="9392" grpId="0"/>
      <p:bldP spid="9395" grpId="0"/>
      <p:bldP spid="9398" grpId="0"/>
      <p:bldP spid="9401" grpId="0"/>
      <p:bldP spid="5"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1.Review</a:t>
            </a:r>
          </a:p>
        </p:txBody>
      </p:sp>
      <p:sp>
        <p:nvSpPr>
          <p:cNvPr id="3" name="Content Placeholder 2"/>
          <p:cNvSpPr>
            <a:spLocks noGrp="1"/>
          </p:cNvSpPr>
          <p:nvPr>
            <p:ph idx="1"/>
          </p:nvPr>
        </p:nvSpPr>
        <p:spPr/>
        <p:txBody>
          <a:bodyPr/>
          <a:lstStyle/>
          <a:p>
            <a:r>
              <a:rPr lang="en-US" i="1" dirty="0"/>
              <a:t>65 #20 choice = 20</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p:sp>
        <p:nvSpPr>
          <p:cNvPr id="3" name="Content Placeholder 2"/>
          <p:cNvSpPr>
            <a:spLocks noGrp="1"/>
          </p:cNvSpPr>
          <p:nvPr>
            <p:ph sz="half" idx="1"/>
          </p:nvPr>
        </p:nvSpPr>
        <p:spPr/>
        <p:txBody>
          <a:bodyPr/>
          <a:lstStyle/>
          <a:p>
            <a:r>
              <a:rPr lang="en-US" dirty="0"/>
              <a:t>Use properties to show that each statement is true and justify each step.</a:t>
            </a:r>
          </a:p>
          <a:p>
            <a:pPr lvl="1"/>
            <a:r>
              <a:rPr lang="en-US" dirty="0"/>
              <a:t>b • (4 ÷ b ) = 4</a:t>
            </a:r>
          </a:p>
          <a:p>
            <a:pPr marL="925830" lvl="1" indent="-514350">
              <a:buFont typeface="+mj-lt"/>
              <a:buAutoNum type="arabicPeriod"/>
            </a:pPr>
            <a:endParaRPr lang="en-US" dirty="0"/>
          </a:p>
          <a:p>
            <a:pPr marL="925830" lvl="1" indent="-514350">
              <a:buFont typeface="+mj-lt"/>
              <a:buAutoNum type="arabicPeriod"/>
            </a:pPr>
            <a:endParaRPr lang="en-US" dirty="0"/>
          </a:p>
          <a:p>
            <a:pPr marL="925830" lvl="1" indent="-514350">
              <a:buFont typeface="+mj-lt"/>
              <a:buAutoNum type="arabicPeriod"/>
            </a:pPr>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3x + (6 + 4x) = 7x + 6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p:sp>
        <p:nvSpPr>
          <p:cNvPr id="3" name="Content Placeholder 2"/>
          <p:cNvSpPr>
            <a:spLocks noGrp="1"/>
          </p:cNvSpPr>
          <p:nvPr>
            <p:ph idx="1"/>
          </p:nvPr>
        </p:nvSpPr>
        <p:spPr/>
        <p:txBody>
          <a:bodyPr>
            <a:normAutofit/>
          </a:bodyPr>
          <a:lstStyle/>
          <a:p>
            <a:r>
              <a:rPr lang="en-US" sz="2000" dirty="0"/>
              <a:t>Unit analysis</a:t>
            </a:r>
          </a:p>
          <a:p>
            <a:pPr lvl="1"/>
            <a:r>
              <a:rPr lang="en-US" sz="2000" dirty="0"/>
              <a:t>When you deal with real-life (word) problems you should check your units to make sure your calculation makes sense</a:t>
            </a:r>
          </a:p>
          <a:p>
            <a:r>
              <a:rPr lang="en-US" sz="2000" dirty="0"/>
              <a:t>You work 6 hours and earn $69.  What is your earning rate?</a:t>
            </a:r>
          </a:p>
          <a:p>
            <a:endParaRPr lang="en-US" sz="2000" dirty="0"/>
          </a:p>
          <a:p>
            <a:endParaRPr lang="en-US" sz="2000" dirty="0"/>
          </a:p>
          <a:p>
            <a:endParaRPr lang="en-US" sz="2000" dirty="0"/>
          </a:p>
          <a:p>
            <a:r>
              <a:rPr lang="en-US" sz="2000" dirty="0"/>
              <a:t>How long does it take to travel 180 miles at 40 miles per hour?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p:sp>
        <p:nvSpPr>
          <p:cNvPr id="3" name="Content Placeholder 2"/>
          <p:cNvSpPr>
            <a:spLocks noGrp="1"/>
          </p:cNvSpPr>
          <p:nvPr>
            <p:ph idx="1"/>
          </p:nvPr>
        </p:nvSpPr>
        <p:spPr/>
        <p:txBody>
          <a:bodyPr>
            <a:normAutofit fontScale="92500" lnSpcReduction="10000"/>
          </a:bodyPr>
          <a:lstStyle/>
          <a:p>
            <a:r>
              <a:rPr lang="en-US" dirty="0"/>
              <a:t>Convert the following units</a:t>
            </a:r>
          </a:p>
          <a:p>
            <a:pPr lvl="1"/>
            <a:r>
              <a:rPr lang="en-US" dirty="0"/>
              <a:t>150 yards to feet</a:t>
            </a:r>
          </a:p>
          <a:p>
            <a:pPr lvl="1"/>
            <a:endParaRPr lang="en-US" dirty="0"/>
          </a:p>
          <a:p>
            <a:pPr lvl="1"/>
            <a:endParaRPr lang="en-US" dirty="0"/>
          </a:p>
          <a:p>
            <a:pPr lvl="1"/>
            <a:r>
              <a:rPr lang="en-US" dirty="0"/>
              <a:t>16 years to seconds</a:t>
            </a:r>
          </a:p>
          <a:p>
            <a:pPr lvl="1"/>
            <a:endParaRPr lang="en-US" dirty="0"/>
          </a:p>
          <a:p>
            <a:pPr lvl="1"/>
            <a:endParaRPr lang="en-US" dirty="0"/>
          </a:p>
          <a:p>
            <a:pPr lvl="1"/>
            <a:endParaRPr lang="en-US" dirty="0"/>
          </a:p>
          <a:p>
            <a:r>
              <a:rPr lang="en-US" i="1" dirty="0"/>
              <a:t>6 #3-21 odd, 25-29 odd, 33, 35, 41-45 odd, 49, 53, 59, 61 + 3 choice = 25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1.1 Homework Quiz</a:t>
            </a:r>
            <a:endParaRPr lang="en-US" dirty="0"/>
          </a:p>
        </p:txBody>
      </p:sp>
    </p:spTree>
    <p:extLst>
      <p:ext uri="{BB962C8B-B14F-4D97-AF65-F5344CB8AC3E}">
        <p14:creationId xmlns:p14="http://schemas.microsoft.com/office/powerpoint/2010/main" val="2023786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15735</TotalTime>
  <Words>2963</Words>
  <Application>Microsoft Office PowerPoint</Application>
  <PresentationFormat>On-screen Show (16:9)</PresentationFormat>
  <Paragraphs>516</Paragraphs>
  <Slides>50</Slides>
  <Notes>48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Calibri</vt:lpstr>
      <vt:lpstr>Cambria Math</vt:lpstr>
      <vt:lpstr>Comic Sans MS</vt:lpstr>
      <vt:lpstr>Georgia</vt:lpstr>
      <vt:lpstr>Trebuchet MS</vt:lpstr>
      <vt:lpstr>Wingdings</vt:lpstr>
      <vt:lpstr>Wingdings 2</vt:lpstr>
      <vt:lpstr>Urban</vt:lpstr>
      <vt:lpstr>Equations and Inequalities</vt:lpstr>
      <vt:lpstr>PowerPoint Presentation</vt:lpstr>
      <vt:lpstr>1.1 Apply Properties of Real Numbers</vt:lpstr>
      <vt:lpstr>1.1 Apply Properties of Real Numbers</vt:lpstr>
      <vt:lpstr>1.1 Apply Properties of Real Numbers</vt:lpstr>
      <vt:lpstr>1.1 Apply Properties of Real Numbers</vt:lpstr>
      <vt:lpstr>1.1 Apply Properties of Real Numbers</vt:lpstr>
      <vt:lpstr>1.1 Apply Properties of Real Numbers</vt:lpstr>
      <vt:lpstr>Homework Quiz</vt:lpstr>
      <vt:lpstr>1.2 Evaluate and Simplify Algebraic Expressions</vt:lpstr>
      <vt:lpstr>1.2 Evaluate and Simplify Algebraic Expressions</vt:lpstr>
      <vt:lpstr>1.2 Evaluate and Simplify Algebraic Expressions</vt:lpstr>
      <vt:lpstr>1.2 Evaluate and Simplify Algebraic Expressions</vt:lpstr>
      <vt:lpstr>Homework Quiz</vt:lpstr>
      <vt:lpstr>1.3 Solve Linear Equations</vt:lpstr>
      <vt:lpstr>1.3 Solve Linear Equations</vt:lpstr>
      <vt:lpstr>1.3 Solve Linear Equations</vt:lpstr>
      <vt:lpstr>1.3 Solve Linear Equations</vt:lpstr>
      <vt:lpstr>1.3 Solve Linear Equations</vt:lpstr>
      <vt:lpstr>1.3 Solve Linear Equations</vt:lpstr>
      <vt:lpstr>Homework Quiz</vt:lpstr>
      <vt:lpstr>1.4 Rewrite Formulas and Equations</vt:lpstr>
      <vt:lpstr>1.4 Rewrite Formulas and Equations</vt:lpstr>
      <vt:lpstr>1.4 Rewrite Formulas and Equations</vt:lpstr>
      <vt:lpstr>1.4 Rewrite Formulas and Equations</vt:lpstr>
      <vt:lpstr>1.4 Rewrite Formulas and Equations</vt:lpstr>
      <vt:lpstr>Homework Quiz</vt:lpstr>
      <vt:lpstr>1.5 Use Problem Solving Strategies and Models</vt:lpstr>
      <vt:lpstr>1.5 Use Problem Solving Strategies and Models</vt:lpstr>
      <vt:lpstr>1.5 Use Problem Solving Strategies and Models</vt:lpstr>
      <vt:lpstr>1.5 Use Problem Solving Strategies and Models</vt:lpstr>
      <vt:lpstr>Homework Quiz</vt:lpstr>
      <vt:lpstr>1.6 Solve Linear Inequalities</vt:lpstr>
      <vt:lpstr>1.6 Solve Linear Inequalities</vt:lpstr>
      <vt:lpstr>1.6 Solve Linear Inequalities</vt:lpstr>
      <vt:lpstr>1.6 Solve Linear Inequalities</vt:lpstr>
      <vt:lpstr>1.6 Solve Linear Inequalities</vt:lpstr>
      <vt:lpstr>1.6 Solve Linear Inequalities</vt:lpstr>
      <vt:lpstr>1.6 Solve Linear Inequalities</vt:lpstr>
      <vt:lpstr>1.6 Solve Linear Inequalities</vt:lpstr>
      <vt:lpstr>Homework Quiz</vt:lpstr>
      <vt:lpstr>1.7 Solve Absolute Value Equations and Inequalities</vt:lpstr>
      <vt:lpstr>1.7 Solve Absolute Value Equations and Inequalities</vt:lpstr>
      <vt:lpstr>1.7 Solve Absolute Value Equations and Inequalities</vt:lpstr>
      <vt:lpstr>1.7 Solve Absolute Value Equations and Inequalities</vt:lpstr>
      <vt:lpstr>1.7 Solve Absolute Value Equations and Inequalities</vt:lpstr>
      <vt:lpstr>1.7 Solve Absolute Value Equations and Inequalities</vt:lpstr>
      <vt:lpstr>1.7 Solve Absolute Value Equations and Inequalities</vt:lpstr>
      <vt:lpstr>Homework Quiz</vt:lpstr>
      <vt:lpstr>1.Review</vt:lpstr>
    </vt:vector>
  </TitlesOfParts>
  <Company>Andrews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Wright</dc:creator>
  <cp:lastModifiedBy>Richard Wright</cp:lastModifiedBy>
  <cp:revision>124</cp:revision>
  <dcterms:created xsi:type="dcterms:W3CDTF">2010-05-26T17:32:27Z</dcterms:created>
  <dcterms:modified xsi:type="dcterms:W3CDTF">2021-03-08T20:35:08Z</dcterms:modified>
</cp:coreProperties>
</file>